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2" r:id="rId1"/>
    <p:sldMasterId id="2147483856" r:id="rId2"/>
    <p:sldMasterId id="2147483859" r:id="rId3"/>
    <p:sldMasterId id="2147483873" r:id="rId4"/>
    <p:sldMasterId id="2147483886" r:id="rId5"/>
    <p:sldMasterId id="2147483895" r:id="rId6"/>
  </p:sldMasterIdLst>
  <p:notesMasterIdLst>
    <p:notesMasterId r:id="rId37"/>
  </p:notesMasterIdLst>
  <p:handoutMasterIdLst>
    <p:handoutMasterId r:id="rId38"/>
  </p:handoutMasterIdLst>
  <p:sldIdLst>
    <p:sldId id="488" r:id="rId7"/>
    <p:sldId id="258" r:id="rId8"/>
    <p:sldId id="260" r:id="rId9"/>
    <p:sldId id="467" r:id="rId10"/>
    <p:sldId id="393" r:id="rId11"/>
    <p:sldId id="517" r:id="rId12"/>
    <p:sldId id="264" r:id="rId13"/>
    <p:sldId id="267" r:id="rId14"/>
    <p:sldId id="268" r:id="rId15"/>
    <p:sldId id="269" r:id="rId16"/>
    <p:sldId id="270" r:id="rId17"/>
    <p:sldId id="271" r:id="rId18"/>
    <p:sldId id="294" r:id="rId19"/>
    <p:sldId id="293" r:id="rId20"/>
    <p:sldId id="489" r:id="rId21"/>
    <p:sldId id="490" r:id="rId22"/>
    <p:sldId id="493" r:id="rId23"/>
    <p:sldId id="492" r:id="rId24"/>
    <p:sldId id="494" r:id="rId25"/>
    <p:sldId id="518" r:id="rId26"/>
    <p:sldId id="495" r:id="rId27"/>
    <p:sldId id="496" r:id="rId28"/>
    <p:sldId id="497" r:id="rId29"/>
    <p:sldId id="2147472415" r:id="rId30"/>
    <p:sldId id="2147472416" r:id="rId31"/>
    <p:sldId id="498" r:id="rId32"/>
    <p:sldId id="2147472417" r:id="rId33"/>
    <p:sldId id="2147472418" r:id="rId34"/>
    <p:sldId id="408" r:id="rId35"/>
    <p:sldId id="487" r:id="rId36"/>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3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ten, Svetlana" initials="BS" lastIdx="4" clrIdx="0">
    <p:extLst>
      <p:ext uri="{19B8F6BF-5375-455C-9EA6-DF929625EA0E}">
        <p15:presenceInfo xmlns:p15="http://schemas.microsoft.com/office/powerpoint/2012/main" userId="S-1-5-21-1770592736-1153192580-926709054-153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6" autoAdjust="0"/>
    <p:restoredTop sz="93883" autoAdjust="0"/>
  </p:normalViewPr>
  <p:slideViewPr>
    <p:cSldViewPr snapToGrid="0" showGuides="1">
      <p:cViewPr varScale="1">
        <p:scale>
          <a:sx n="114" d="100"/>
          <a:sy n="114" d="100"/>
        </p:scale>
        <p:origin x="84" y="126"/>
      </p:cViewPr>
      <p:guideLst>
        <p:guide orient="horz" pos="3135"/>
        <p:guide pos="3840"/>
      </p:guideLst>
    </p:cSldViewPr>
  </p:slideViewPr>
  <p:notesTextViewPr>
    <p:cViewPr>
      <p:scale>
        <a:sx n="1" d="1"/>
        <a:sy n="1" d="1"/>
      </p:scale>
      <p:origin x="0" y="0"/>
    </p:cViewPr>
  </p:notesTextViewPr>
  <p:notesViewPr>
    <p:cSldViewPr snapToGrid="0" showGuides="1">
      <p:cViewPr varScale="1">
        <p:scale>
          <a:sx n="96" d="100"/>
          <a:sy n="96" d="100"/>
        </p:scale>
        <p:origin x="355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731F97-987A-4EEB-A21F-34ADFE3C25FE}"/>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8CD219A-C3CA-4410-824A-2BDD41BB83B9}"/>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DE7E20DF-537D-486F-A173-D6F5744CAAD6}" type="datetimeFigureOut">
              <a:rPr lang="en-GB" smtClean="0"/>
              <a:t>21/06/2024</a:t>
            </a:fld>
            <a:endParaRPr lang="en-GB"/>
          </a:p>
        </p:txBody>
      </p:sp>
      <p:sp>
        <p:nvSpPr>
          <p:cNvPr id="4" name="Footer Placeholder 3">
            <a:extLst>
              <a:ext uri="{FF2B5EF4-FFF2-40B4-BE49-F238E27FC236}">
                <a16:creationId xmlns:a16="http://schemas.microsoft.com/office/drawing/2014/main" id="{184A3A77-1CAA-45A0-B5B2-6DD3F3DBE404}"/>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4D8B76E-95AD-4CC0-97C9-A803E6087051}"/>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48A55072-1D05-453C-BF46-7D4D5762D6E3}" type="slidenum">
              <a:rPr lang="en-GB" smtClean="0"/>
              <a:t>‹#›</a:t>
            </a:fld>
            <a:endParaRPr lang="en-GB"/>
          </a:p>
        </p:txBody>
      </p:sp>
    </p:spTree>
    <p:extLst>
      <p:ext uri="{BB962C8B-B14F-4D97-AF65-F5344CB8AC3E}">
        <p14:creationId xmlns:p14="http://schemas.microsoft.com/office/powerpoint/2010/main" val="425403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002D4EF-8F54-4C68-8570-FE6A1D040855}" type="datetimeFigureOut">
              <a:rPr lang="en-GB" smtClean="0"/>
              <a:t>21/06/2024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2D59BF3-2F72-43A1-925A-478193AF6128}" type="slidenum">
              <a:rPr lang="en-GB" smtClean="0"/>
              <a:t>‹#›</a:t>
            </a:fld>
            <a:endParaRPr lang="en-GB"/>
          </a:p>
        </p:txBody>
      </p:sp>
    </p:spTree>
    <p:extLst>
      <p:ext uri="{BB962C8B-B14F-4D97-AF65-F5344CB8AC3E}">
        <p14:creationId xmlns:p14="http://schemas.microsoft.com/office/powerpoint/2010/main" val="1412632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BCA589-2487-4E6B-A42F-6C51E8377928}" type="slidenum">
              <a:rPr lang="en-GB" smtClean="0"/>
              <a:t>1</a:t>
            </a:fld>
            <a:endParaRPr lang="en-GB"/>
          </a:p>
        </p:txBody>
      </p:sp>
    </p:spTree>
    <p:extLst>
      <p:ext uri="{BB962C8B-B14F-4D97-AF65-F5344CB8AC3E}">
        <p14:creationId xmlns:p14="http://schemas.microsoft.com/office/powerpoint/2010/main" val="195288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D59BF3-2F72-43A1-925A-478193AF612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386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BD951BEC-6D24-4D80-BDEE-5778CEABCB2E}"/>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fld id="{07877FD6-306E-4787-AC20-4F0061D7C2B5}" type="datetime1">
              <a:rPr lang="en-GB" smtClean="0"/>
              <a:t>21/06/2024</a:t>
            </a:fld>
            <a:endParaRPr lang="en-GB" dirty="0"/>
          </a:p>
        </p:txBody>
      </p:sp>
      <p:sp>
        <p:nvSpPr>
          <p:cNvPr id="8" name="Footer Placeholder 4">
            <a:extLst>
              <a:ext uri="{FF2B5EF4-FFF2-40B4-BE49-F238E27FC236}">
                <a16:creationId xmlns:a16="http://schemas.microsoft.com/office/drawing/2014/main" id="{AF9E27A2-87EC-45AA-902D-31AA918DD44E}"/>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CONFIDENTIAL                                                                                                             KARACHAGANAK PETROLEUM OPERATING B.V.</a:t>
            </a:r>
            <a:endParaRPr lang="en-GB" dirty="0"/>
          </a:p>
          <a:p>
            <a:r>
              <a:rPr lang="en-US" dirty="0"/>
              <a:t> </a:t>
            </a:r>
            <a:endParaRPr lang="en-GB" dirty="0"/>
          </a:p>
        </p:txBody>
      </p:sp>
      <p:sp>
        <p:nvSpPr>
          <p:cNvPr id="11" name="Slide Number Placeholder 5">
            <a:extLst>
              <a:ext uri="{FF2B5EF4-FFF2-40B4-BE49-F238E27FC236}">
                <a16:creationId xmlns:a16="http://schemas.microsoft.com/office/drawing/2014/main" id="{102A44DB-F395-4A25-91A5-3D41C0F9E304}"/>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pic>
        <p:nvPicPr>
          <p:cNvPr id="12" name="Content Placeholder 7">
            <a:extLst>
              <a:ext uri="{FF2B5EF4-FFF2-40B4-BE49-F238E27FC236}">
                <a16:creationId xmlns:a16="http://schemas.microsoft.com/office/drawing/2014/main" id="{8264A752-70D9-434A-94B7-FF2C86E32A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p:spPr>
      </p:pic>
      <p:sp>
        <p:nvSpPr>
          <p:cNvPr id="13" name="Rectangle 12">
            <a:extLst>
              <a:ext uri="{FF2B5EF4-FFF2-40B4-BE49-F238E27FC236}">
                <a16:creationId xmlns:a16="http://schemas.microsoft.com/office/drawing/2014/main" id="{C76136EA-776E-4BBF-B0C3-A2681D1066F7}"/>
              </a:ext>
            </a:extLst>
          </p:cNvPr>
          <p:cNvSpPr/>
          <p:nvPr userDrawn="1"/>
        </p:nvSpPr>
        <p:spPr>
          <a:xfrm>
            <a:off x="-1" y="4244083"/>
            <a:ext cx="9757038" cy="1536700"/>
          </a:xfrm>
          <a:prstGeom prst="rect">
            <a:avLst/>
          </a:prstGeom>
          <a:solidFill>
            <a:srgbClr val="00ABC5">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14" name="Rectangle 13">
            <a:extLst>
              <a:ext uri="{FF2B5EF4-FFF2-40B4-BE49-F238E27FC236}">
                <a16:creationId xmlns:a16="http://schemas.microsoft.com/office/drawing/2014/main" id="{60FE704E-4644-43BF-B6A7-320FC061E47B}"/>
              </a:ext>
            </a:extLst>
          </p:cNvPr>
          <p:cNvSpPr/>
          <p:nvPr userDrawn="1"/>
        </p:nvSpPr>
        <p:spPr>
          <a:xfrm>
            <a:off x="-1" y="5765296"/>
            <a:ext cx="8089643" cy="126853"/>
          </a:xfrm>
          <a:prstGeom prst="rect">
            <a:avLst/>
          </a:prstGeom>
          <a:solidFill>
            <a:srgbClr val="FBD741">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17" name="Rectangle 16">
            <a:extLst>
              <a:ext uri="{FF2B5EF4-FFF2-40B4-BE49-F238E27FC236}">
                <a16:creationId xmlns:a16="http://schemas.microsoft.com/office/drawing/2014/main" id="{1425D9C2-03A7-4921-A754-89324102A227}"/>
              </a:ext>
            </a:extLst>
          </p:cNvPr>
          <p:cNvSpPr/>
          <p:nvPr userDrawn="1"/>
        </p:nvSpPr>
        <p:spPr>
          <a:xfrm>
            <a:off x="613037" y="5726867"/>
            <a:ext cx="2154757" cy="215444"/>
          </a:xfrm>
          <a:prstGeom prst="rect">
            <a:avLst/>
          </a:prstGeom>
        </p:spPr>
        <p:txBody>
          <a:bodyPr wrap="none">
            <a:spAutoFit/>
          </a:bodyPr>
          <a:lstStyle/>
          <a:p>
            <a:r>
              <a:rPr lang="en-GB" sz="800" dirty="0"/>
              <a:t>© 2022 Karachaganak Petroleum Operating </a:t>
            </a:r>
            <a:r>
              <a:rPr lang="en-GB" sz="800" dirty="0" err="1"/>
              <a:t>b.v</a:t>
            </a:r>
            <a:endParaRPr lang="en-GB" sz="800" dirty="0"/>
          </a:p>
        </p:txBody>
      </p:sp>
      <p:sp>
        <p:nvSpPr>
          <p:cNvPr id="18" name="Content Placeholder 1">
            <a:extLst>
              <a:ext uri="{FF2B5EF4-FFF2-40B4-BE49-F238E27FC236}">
                <a16:creationId xmlns:a16="http://schemas.microsoft.com/office/drawing/2014/main" id="{E10B9D07-1445-4D84-B94A-B4A83DA45098}"/>
              </a:ext>
            </a:extLst>
          </p:cNvPr>
          <p:cNvSpPr>
            <a:spLocks noGrp="1"/>
          </p:cNvSpPr>
          <p:nvPr>
            <p:ph sz="quarter" idx="10" hasCustomPrompt="1"/>
          </p:nvPr>
        </p:nvSpPr>
        <p:spPr>
          <a:xfrm>
            <a:off x="228599" y="4731905"/>
            <a:ext cx="8848726" cy="952154"/>
          </a:xfrm>
          <a:prstGeom prst="rect">
            <a:avLst/>
          </a:prstGeom>
        </p:spPr>
        <p:txBody>
          <a:bodyPr/>
          <a:lstStyle>
            <a:lvl1pPr marL="0" indent="0">
              <a:buNone/>
              <a:defRPr>
                <a:solidFill>
                  <a:schemeClr val="accent2"/>
                </a:solidFill>
              </a:defRPr>
            </a:lvl1pPr>
          </a:lstStyle>
          <a:p>
            <a:r>
              <a:rPr lang="en-US" dirty="0">
                <a:latin typeface="Calibri" panose="020F0502020204030204" pitchFamily="34" charset="0"/>
                <a:cs typeface="Calibri" panose="020F0502020204030204" pitchFamily="34" charset="0"/>
              </a:rPr>
              <a:t>OpCom/ConCom/JOC and/or any other external/internal meetings/forums/sessions </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1740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12192000" cy="6858000"/>
          </a:xfrm>
          <a:prstGeom prst="rect">
            <a:avLst/>
          </a:prstGeom>
          <a:noFill/>
          <a:ln w="6350">
            <a:solidFill>
              <a:srgbClr val="0C204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defTabSz="685800" eaLnBrk="1" hangingPunct="1">
              <a:defRPr/>
            </a:pPr>
            <a:endParaRPr lang="en-US" sz="1350" dirty="0">
              <a:solidFill>
                <a:srgbClr val="0B1A40"/>
              </a:solidFill>
              <a:latin typeface="Arial" charset="0"/>
              <a:ea typeface="ＭＳ Ｐゴシック" charset="0"/>
            </a:endParaRPr>
          </a:p>
        </p:txBody>
      </p:sp>
      <p:sp>
        <p:nvSpPr>
          <p:cNvPr id="5" name="Line 5"/>
          <p:cNvSpPr>
            <a:spLocks noChangeShapeType="1"/>
          </p:cNvSpPr>
          <p:nvPr/>
        </p:nvSpPr>
        <p:spPr bwMode="auto">
          <a:xfrm>
            <a:off x="478369" y="971550"/>
            <a:ext cx="11131551" cy="0"/>
          </a:xfrm>
          <a:prstGeom prst="line">
            <a:avLst/>
          </a:prstGeom>
          <a:noFill/>
          <a:ln w="19050">
            <a:solidFill>
              <a:srgbClr val="3A8FC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sz="1350" dirty="0">
              <a:latin typeface="Arial" charset="0"/>
              <a:ea typeface="ＭＳ Ｐゴシック" charset="0"/>
            </a:endParaRPr>
          </a:p>
        </p:txBody>
      </p:sp>
      <p:cxnSp>
        <p:nvCxnSpPr>
          <p:cNvPr id="6" name="Straight Connector 5"/>
          <p:cNvCxnSpPr/>
          <p:nvPr userDrawn="1"/>
        </p:nvCxnSpPr>
        <p:spPr>
          <a:xfrm>
            <a:off x="0" y="6019800"/>
            <a:ext cx="12192000" cy="1588"/>
          </a:xfrm>
          <a:prstGeom prst="line">
            <a:avLst/>
          </a:prstGeom>
          <a:ln>
            <a:solidFill>
              <a:srgbClr val="00B5C9"/>
            </a:solidFill>
          </a:ln>
        </p:spPr>
        <p:style>
          <a:lnRef idx="1">
            <a:schemeClr val="accent1"/>
          </a:lnRef>
          <a:fillRef idx="0">
            <a:schemeClr val="accent1"/>
          </a:fillRef>
          <a:effectRef idx="0">
            <a:schemeClr val="accent1"/>
          </a:effectRef>
          <a:fontRef idx="minor">
            <a:schemeClr val="tx1"/>
          </a:fontRef>
        </p:style>
      </p:cxnSp>
      <p:pic>
        <p:nvPicPr>
          <p:cNvPr id="7" name="Picture 12" descr="Klogo.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68002" y="6172200"/>
            <a:ext cx="106256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le 13"/>
          <p:cNvSpPr>
            <a:spLocks noGrp="1"/>
          </p:cNvSpPr>
          <p:nvPr>
            <p:ph type="title"/>
          </p:nvPr>
        </p:nvSpPr>
        <p:spPr/>
        <p:txBody>
          <a:bodyPr/>
          <a:lstStyle/>
          <a:p>
            <a:r>
              <a:rPr lang="en-US"/>
              <a:t>Click to edit Master title style</a:t>
            </a:r>
            <a:endParaRPr lang="en-GB"/>
          </a:p>
        </p:txBody>
      </p:sp>
      <p:sp>
        <p:nvSpPr>
          <p:cNvPr id="8" name="Date Placeholder 10"/>
          <p:cNvSpPr>
            <a:spLocks noGrp="1"/>
          </p:cNvSpPr>
          <p:nvPr>
            <p:ph type="dt" sz="half" idx="10"/>
          </p:nvPr>
        </p:nvSpPr>
        <p:spPr/>
        <p:txBody>
          <a:bodyPr/>
          <a:lstStyle>
            <a:lvl1pPr>
              <a:defRPr smtClean="0"/>
            </a:lvl1pPr>
          </a:lstStyle>
          <a:p>
            <a:pPr>
              <a:defRPr/>
            </a:pPr>
            <a:r>
              <a:rPr lang="en-US"/>
              <a:t>June 2020</a:t>
            </a:r>
            <a:endParaRPr lang="en-US" dirty="0">
              <a:solidFill>
                <a:srgbClr val="7F7F7F"/>
              </a:solidFill>
            </a:endParaRPr>
          </a:p>
        </p:txBody>
      </p:sp>
      <p:sp>
        <p:nvSpPr>
          <p:cNvPr id="9" name="Slide Number Placeholder 12"/>
          <p:cNvSpPr>
            <a:spLocks noGrp="1"/>
          </p:cNvSpPr>
          <p:nvPr>
            <p:ph type="sldNum" sz="quarter" idx="11"/>
          </p:nvPr>
        </p:nvSpPr>
        <p:spPr/>
        <p:txBody>
          <a:bodyPr/>
          <a:lstStyle>
            <a:lvl1pPr>
              <a:defRPr smtClean="0"/>
            </a:lvl1pPr>
          </a:lstStyle>
          <a:p>
            <a:pPr>
              <a:defRPr/>
            </a:pPr>
            <a:fld id="{5FC9F6CF-D67B-4544-AB14-BFF4A9BC8407}" type="slidenum">
              <a:rPr lang="en-US" altLang="en-US"/>
              <a:pPr>
                <a:defRPr/>
              </a:pPr>
              <a:t>‹#›</a:t>
            </a:fld>
            <a:endParaRPr lang="en-US" altLang="en-US"/>
          </a:p>
        </p:txBody>
      </p:sp>
    </p:spTree>
    <p:extLst>
      <p:ext uri="{BB962C8B-B14F-4D97-AF65-F5344CB8AC3E}">
        <p14:creationId xmlns:p14="http://schemas.microsoft.com/office/powerpoint/2010/main" val="372550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genda bullet list">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D035CA7A-2C80-4B66-A321-94AC2CCCAB67}"/>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6" name="Segnaposto piè di pagina 2">
            <a:extLst>
              <a:ext uri="{FF2B5EF4-FFF2-40B4-BE49-F238E27FC236}">
                <a16:creationId xmlns:a16="http://schemas.microsoft.com/office/drawing/2014/main" id="{ED46E444-0A06-4AEE-A1E8-654360E9B08F}"/>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15/09/2023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1724945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ak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6E27E7-CC38-4027-931D-60332C9F01EE}"/>
              </a:ext>
            </a:extLst>
          </p:cNvPr>
          <p:cNvSpPr/>
          <p:nvPr userDrawn="1"/>
        </p:nvSpPr>
        <p:spPr>
          <a:xfrm>
            <a:off x="0" y="2266689"/>
            <a:ext cx="12192000" cy="3314700"/>
          </a:xfrm>
          <a:prstGeom prst="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CDC44B6A-AE27-49EB-88BC-311AE80A2A3D}"/>
              </a:ext>
            </a:extLst>
          </p:cNvPr>
          <p:cNvSpPr/>
          <p:nvPr userDrawn="1"/>
        </p:nvSpPr>
        <p:spPr>
          <a:xfrm>
            <a:off x="0" y="3429000"/>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Rectangle 8">
            <a:extLst>
              <a:ext uri="{FF2B5EF4-FFF2-40B4-BE49-F238E27FC236}">
                <a16:creationId xmlns:a16="http://schemas.microsoft.com/office/drawing/2014/main" id="{1596A4FB-8760-48CD-BD01-1895C21C26C4}"/>
              </a:ext>
            </a:extLst>
          </p:cNvPr>
          <p:cNvSpPr/>
          <p:nvPr userDrawn="1"/>
        </p:nvSpPr>
        <p:spPr>
          <a:xfrm>
            <a:off x="683568" y="4149194"/>
            <a:ext cx="770350" cy="1334334"/>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00B5C9"/>
              </a:solidFill>
            </a:endParaRPr>
          </a:p>
        </p:txBody>
      </p:sp>
      <p:sp>
        <p:nvSpPr>
          <p:cNvPr id="11" name="Rectangle 10">
            <a:extLst>
              <a:ext uri="{FF2B5EF4-FFF2-40B4-BE49-F238E27FC236}">
                <a16:creationId xmlns:a16="http://schemas.microsoft.com/office/drawing/2014/main" id="{64915E9B-C567-4570-9ED5-511D2ECB10D3}"/>
              </a:ext>
            </a:extLst>
          </p:cNvPr>
          <p:cNvSpPr/>
          <p:nvPr userDrawn="1"/>
        </p:nvSpPr>
        <p:spPr>
          <a:xfrm>
            <a:off x="6096000" y="5581389"/>
            <a:ext cx="6096000" cy="103188"/>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 name="Rectangle 12">
            <a:extLst>
              <a:ext uri="{FF2B5EF4-FFF2-40B4-BE49-F238E27FC236}">
                <a16:creationId xmlns:a16="http://schemas.microsoft.com/office/drawing/2014/main" id="{50AD4F9E-6EC6-4CDA-B42A-833E27CB1001}"/>
              </a:ext>
            </a:extLst>
          </p:cNvPr>
          <p:cNvSpPr/>
          <p:nvPr userDrawn="1"/>
        </p:nvSpPr>
        <p:spPr>
          <a:xfrm>
            <a:off x="0" y="0"/>
            <a:ext cx="121920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858B94E-595B-4CDB-86C7-146594FB69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0093" y="1352392"/>
            <a:ext cx="2098907" cy="1581570"/>
          </a:xfrm>
          <a:prstGeom prst="rect">
            <a:avLst/>
          </a:prstGeom>
        </p:spPr>
      </p:pic>
    </p:spTree>
    <p:extLst>
      <p:ext uri="{BB962C8B-B14F-4D97-AF65-F5344CB8AC3E}">
        <p14:creationId xmlns:p14="http://schemas.microsoft.com/office/powerpoint/2010/main" val="1139845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C981FE-A801-4FF1-8F20-E5072BE11772}"/>
              </a:ext>
            </a:extLst>
          </p:cNvPr>
          <p:cNvSpPr>
            <a:spLocks noGrp="1"/>
          </p:cNvSpPr>
          <p:nvPr>
            <p:ph type="title"/>
          </p:nvPr>
        </p:nvSpPr>
        <p:spPr>
          <a:xfrm>
            <a:off x="0" y="0"/>
            <a:ext cx="12192000" cy="832023"/>
          </a:xfrm>
          <a:prstGeom prst="rect">
            <a:avLst/>
          </a:prstGeom>
        </p:spPr>
        <p:txBody>
          <a:bodyPr/>
          <a:lstStyle>
            <a:lvl1pPr>
              <a:defRPr sz="3200" b="0" cap="none" spc="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defRPr>
            </a:lvl1pPr>
          </a:lstStyle>
          <a:p>
            <a:endParaRPr lang="en-GB" dirty="0">
              <a:solidFill>
                <a:schemeClr val="accent3"/>
              </a:solidFill>
            </a:endParaRPr>
          </a:p>
        </p:txBody>
      </p:sp>
      <p:sp>
        <p:nvSpPr>
          <p:cNvPr id="8" name="Slide Number Placeholder 1">
            <a:extLst>
              <a:ext uri="{FF2B5EF4-FFF2-40B4-BE49-F238E27FC236}">
                <a16:creationId xmlns:a16="http://schemas.microsoft.com/office/drawing/2014/main" id="{F8CEE3DB-810A-49DE-ACD1-191C20D09982}"/>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7" name="Segnaposto piè di pagina 2">
            <a:extLst>
              <a:ext uri="{FF2B5EF4-FFF2-40B4-BE49-F238E27FC236}">
                <a16:creationId xmlns:a16="http://schemas.microsoft.com/office/drawing/2014/main" id="{D10514F8-844A-4E46-B992-14F53EF08F19}"/>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15/09/2023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2808757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 2 blocks seperate titles AND shaded NO line split">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715992" y="2113472"/>
            <a:ext cx="5167223" cy="4076191"/>
          </a:xfrm>
          <a:prstGeom prst="rect">
            <a:avLst/>
          </a:prstGeom>
        </p:spPr>
        <p:txBody>
          <a:bodyPr>
            <a:normAutofit/>
          </a:bodyPr>
          <a:lstStyle>
            <a:lvl1pPr>
              <a:defRPr sz="2400">
                <a:latin typeface="+mn-lt"/>
              </a:defRPr>
            </a:lvl1pPr>
            <a:lvl2pPr>
              <a:buClr>
                <a:srgbClr val="01B1C9"/>
              </a:buClr>
              <a:defRPr sz="2000">
                <a:latin typeface="+mn-lt"/>
              </a:defRPr>
            </a:lvl2pPr>
            <a:lvl3pPr>
              <a:defRPr sz="1800">
                <a:latin typeface="+mn-lt"/>
              </a:defRPr>
            </a:lvl3pPr>
            <a:lvl4pPr>
              <a:defRPr sz="1600">
                <a:latin typeface="+mn-lt"/>
              </a:defRPr>
            </a:lvl4pPr>
            <a:lvl5pPr marL="2057349" indent="-228594">
              <a:buFont typeface="Arial" panose="020B0604020202020204" pitchFamily="34" charset="0"/>
              <a:buChar cha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dirty="0"/>
          </a:p>
        </p:txBody>
      </p:sp>
      <p:sp>
        <p:nvSpPr>
          <p:cNvPr id="6" name="Segnaposto contenuto 5"/>
          <p:cNvSpPr>
            <a:spLocks noGrp="1"/>
          </p:cNvSpPr>
          <p:nvPr>
            <p:ph sz="quarter" idx="4"/>
          </p:nvPr>
        </p:nvSpPr>
        <p:spPr>
          <a:xfrm>
            <a:off x="6206400" y="2113472"/>
            <a:ext cx="5259380" cy="4076191"/>
          </a:xfrm>
          <a:prstGeom prst="rect">
            <a:avLst/>
          </a:prstGeom>
        </p:spPr>
        <p:txBody>
          <a:bodyPr/>
          <a:lstStyle>
            <a:lvl2pPr>
              <a:buClr>
                <a:srgbClr val="01B1C9"/>
              </a:buClr>
              <a:defRPr/>
            </a:lvl2pPr>
            <a:lvl5pPr marL="2057349" indent="-228594">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dirty="0"/>
          </a:p>
        </p:txBody>
      </p:sp>
      <p:sp>
        <p:nvSpPr>
          <p:cNvPr id="5" name="Segnaposto testo 4"/>
          <p:cNvSpPr>
            <a:spLocks noGrp="1"/>
          </p:cNvSpPr>
          <p:nvPr>
            <p:ph type="body" sz="quarter" idx="13"/>
          </p:nvPr>
        </p:nvSpPr>
        <p:spPr>
          <a:xfrm>
            <a:off x="1289095" y="1408026"/>
            <a:ext cx="4021016" cy="369332"/>
          </a:xfrm>
          <a:prstGeom prst="rect">
            <a:avLst/>
          </a:prstGeom>
          <a:solidFill>
            <a:schemeClr val="bg1"/>
          </a:solidFill>
          <a:effectLst>
            <a:outerShdw dist="101600" dir="8100000" algn="tr" rotWithShape="0">
              <a:srgbClr val="FFD500"/>
            </a:outerShdw>
          </a:effectLst>
        </p:spPr>
        <p:txBody>
          <a:bodyPr anchor="b" anchorCtr="1">
            <a:spAutoFit/>
          </a:bodyPr>
          <a:lstStyle>
            <a:lvl1pPr marL="0" indent="0" algn="ctr">
              <a:lnSpc>
                <a:spcPct val="100000"/>
              </a:lnSpc>
              <a:buFont typeface="Arial" panose="020B0604020202020204" pitchFamily="34" charset="0"/>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en-US"/>
              <a:t>Edit Master text styles</a:t>
            </a:r>
          </a:p>
        </p:txBody>
      </p:sp>
      <p:sp>
        <p:nvSpPr>
          <p:cNvPr id="11" name="Segnaposto testo 4"/>
          <p:cNvSpPr>
            <a:spLocks noGrp="1"/>
          </p:cNvSpPr>
          <p:nvPr>
            <p:ph type="body" sz="quarter" idx="14"/>
          </p:nvPr>
        </p:nvSpPr>
        <p:spPr>
          <a:xfrm>
            <a:off x="6778892" y="1408026"/>
            <a:ext cx="4021016" cy="369332"/>
          </a:xfrm>
          <a:prstGeom prst="rect">
            <a:avLst/>
          </a:prstGeom>
          <a:solidFill>
            <a:schemeClr val="bg1"/>
          </a:solidFill>
          <a:effectLst>
            <a:outerShdw dist="101600" dir="8100000" algn="tr" rotWithShape="0">
              <a:srgbClr val="01B1C9"/>
            </a:outerShdw>
          </a:effectLst>
        </p:spPr>
        <p:txBody>
          <a:bodyPr anchor="b" anchorCtr="1">
            <a:spAutoFit/>
          </a:bodyPr>
          <a:lstStyle>
            <a:lvl1pPr marL="0" indent="0" algn="ctr">
              <a:lnSpc>
                <a:spcPct val="100000"/>
              </a:lnSpc>
              <a:buFont typeface="Arial" panose="020B0604020202020204" pitchFamily="34" charset="0"/>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en-US"/>
              <a:t>Edit Master text styles</a:t>
            </a:r>
          </a:p>
        </p:txBody>
      </p:sp>
      <p:sp>
        <p:nvSpPr>
          <p:cNvPr id="12" name="Title 1">
            <a:extLst>
              <a:ext uri="{FF2B5EF4-FFF2-40B4-BE49-F238E27FC236}">
                <a16:creationId xmlns:a16="http://schemas.microsoft.com/office/drawing/2014/main" id="{76AECEC4-CA18-4F9C-AD5A-AE47FDBBED68}"/>
              </a:ext>
            </a:extLst>
          </p:cNvPr>
          <p:cNvSpPr>
            <a:spLocks noGrp="1"/>
          </p:cNvSpPr>
          <p:nvPr>
            <p:ph type="title"/>
          </p:nvPr>
        </p:nvSpPr>
        <p:spPr>
          <a:xfrm>
            <a:off x="1249954" y="179889"/>
            <a:ext cx="9604323" cy="777600"/>
          </a:xfrm>
          <a:prstGeom prst="rect">
            <a:avLst/>
          </a:prstGeom>
        </p:spPr>
        <p:txBody>
          <a:bodyPr/>
          <a:lstStyle>
            <a:lvl1pPr>
              <a:defRPr sz="3200"/>
            </a:lvl1pPr>
          </a:lstStyle>
          <a:p>
            <a:endParaRPr lang="en-GB" dirty="0">
              <a:solidFill>
                <a:schemeClr val="accent3"/>
              </a:solidFill>
            </a:endParaRPr>
          </a:p>
        </p:txBody>
      </p:sp>
      <p:sp>
        <p:nvSpPr>
          <p:cNvPr id="10" name="Slide Number Placeholder 1">
            <a:extLst>
              <a:ext uri="{FF2B5EF4-FFF2-40B4-BE49-F238E27FC236}">
                <a16:creationId xmlns:a16="http://schemas.microsoft.com/office/drawing/2014/main" id="{B1EBAD1B-C8F9-42F7-9045-A425ED5A8EEB}"/>
              </a:ext>
            </a:extLst>
          </p:cNvPr>
          <p:cNvSpPr>
            <a:spLocks noGrp="1"/>
          </p:cNvSpPr>
          <p:nvPr>
            <p:ph type="sldNum" sz="quarter" idx="15"/>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13" name="Segnaposto piè di pagina 2">
            <a:extLst>
              <a:ext uri="{FF2B5EF4-FFF2-40B4-BE49-F238E27FC236}">
                <a16:creationId xmlns:a16="http://schemas.microsoft.com/office/drawing/2014/main" id="{DB2EEC1D-FF36-4B27-B3B0-B5AA39F48FE3}"/>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15/09/2023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729901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s ">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1495315" y="6456066"/>
            <a:ext cx="0" cy="0"/>
          </a:xfrm>
        </p:spPr>
        <p:txBody>
          <a:bodyPr/>
          <a:lstStyle/>
          <a:p>
            <a:r>
              <a:rPr lang="en-US"/>
              <a:t>15/09/2023</a:t>
            </a:r>
            <a:endParaRPr lang="en-GB" dirty="0"/>
          </a:p>
        </p:txBody>
      </p:sp>
      <p:sp>
        <p:nvSpPr>
          <p:cNvPr id="10" name="Title 1">
            <a:extLst>
              <a:ext uri="{FF2B5EF4-FFF2-40B4-BE49-F238E27FC236}">
                <a16:creationId xmlns:a16="http://schemas.microsoft.com/office/drawing/2014/main" id="{98A0D947-5931-4227-AE62-D40527E3E145}"/>
              </a:ext>
            </a:extLst>
          </p:cNvPr>
          <p:cNvSpPr>
            <a:spLocks noGrp="1"/>
          </p:cNvSpPr>
          <p:nvPr>
            <p:ph type="title"/>
          </p:nvPr>
        </p:nvSpPr>
        <p:spPr>
          <a:xfrm>
            <a:off x="1249954" y="179889"/>
            <a:ext cx="9604323" cy="777600"/>
          </a:xfrm>
          <a:prstGeom prst="rect">
            <a:avLst/>
          </a:prstGeom>
        </p:spPr>
        <p:txBody>
          <a:bodyPr/>
          <a:lstStyle>
            <a:lvl1pPr>
              <a:defRPr sz="3200"/>
            </a:lvl1pPr>
          </a:lstStyle>
          <a:p>
            <a:endParaRPr lang="en-GB" dirty="0">
              <a:solidFill>
                <a:schemeClr val="accent3"/>
              </a:solidFill>
            </a:endParaRPr>
          </a:p>
        </p:txBody>
      </p:sp>
      <p:sp>
        <p:nvSpPr>
          <p:cNvPr id="8" name="Picture Placeholder 20">
            <a:extLst>
              <a:ext uri="{FF2B5EF4-FFF2-40B4-BE49-F238E27FC236}">
                <a16:creationId xmlns:a16="http://schemas.microsoft.com/office/drawing/2014/main" id="{96AD8E23-45D7-4015-82F4-4F1D08D2ECEE}"/>
              </a:ext>
            </a:extLst>
          </p:cNvPr>
          <p:cNvSpPr>
            <a:spLocks noGrp="1"/>
          </p:cNvSpPr>
          <p:nvPr>
            <p:ph type="pic" idx="13"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18">
            <a:extLst>
              <a:ext uri="{FF2B5EF4-FFF2-40B4-BE49-F238E27FC236}">
                <a16:creationId xmlns:a16="http://schemas.microsoft.com/office/drawing/2014/main" id="{8093A54E-85BE-4508-BF9A-913B28F2A189}"/>
              </a:ext>
            </a:extLst>
          </p:cNvPr>
          <p:cNvSpPr>
            <a:spLocks noGrp="1"/>
          </p:cNvSpPr>
          <p:nvPr>
            <p:ph type="pic" idx="14"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19">
            <a:extLst>
              <a:ext uri="{FF2B5EF4-FFF2-40B4-BE49-F238E27FC236}">
                <a16:creationId xmlns:a16="http://schemas.microsoft.com/office/drawing/2014/main" id="{31980FD1-C947-46A3-8D90-A079E14193C0}"/>
              </a:ext>
            </a:extLst>
          </p:cNvPr>
          <p:cNvSpPr>
            <a:spLocks noGrp="1"/>
          </p:cNvSpPr>
          <p:nvPr>
            <p:ph type="pic" idx="15"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Slide Number Placeholder 1">
            <a:extLst>
              <a:ext uri="{FF2B5EF4-FFF2-40B4-BE49-F238E27FC236}">
                <a16:creationId xmlns:a16="http://schemas.microsoft.com/office/drawing/2014/main" id="{A8D2DAEB-66F2-4129-A652-4A3243251D95}"/>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14" name="Segnaposto piè di pagina 2">
            <a:extLst>
              <a:ext uri="{FF2B5EF4-FFF2-40B4-BE49-F238E27FC236}">
                <a16:creationId xmlns:a16="http://schemas.microsoft.com/office/drawing/2014/main" id="{58DB64D0-F8CD-41A0-A690-13BFE43EE75A}"/>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15/09/2023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2423327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separator 50% transparent">
    <p:spTree>
      <p:nvGrpSpPr>
        <p:cNvPr id="1" name=""/>
        <p:cNvGrpSpPr/>
        <p:nvPr/>
      </p:nvGrpSpPr>
      <p:grpSpPr>
        <a:xfrm>
          <a:off x="0" y="0"/>
          <a:ext cx="0" cy="0"/>
          <a:chOff x="0" y="0"/>
          <a:chExt cx="0" cy="0"/>
        </a:xfrm>
      </p:grpSpPr>
      <p:sp>
        <p:nvSpPr>
          <p:cNvPr id="5" name="Segnaposto immagine 4"/>
          <p:cNvSpPr>
            <a:spLocks noGrp="1"/>
          </p:cNvSpPr>
          <p:nvPr>
            <p:ph type="pic" sz="quarter" idx="11"/>
          </p:nvPr>
        </p:nvSpPr>
        <p:spPr>
          <a:xfrm>
            <a:off x="0" y="858414"/>
            <a:ext cx="12192000" cy="5989320"/>
          </a:xfrm>
          <a:prstGeom prst="rect">
            <a:avLst/>
          </a:prstGeom>
          <a:solidFill>
            <a:srgbClr val="F3BF00">
              <a:alpha val="49804"/>
            </a:srgbClr>
          </a:solidFill>
        </p:spPr>
        <p:txBody>
          <a:bodyPr/>
          <a:lstStyle>
            <a:lvl1pPr marL="0" indent="0">
              <a:buNone/>
              <a:defRPr/>
            </a:lvl1pPr>
          </a:lstStyle>
          <a:p>
            <a:r>
              <a:rPr lang="en-US" dirty="0"/>
              <a:t>Click icon to add picture</a:t>
            </a:r>
            <a:endParaRPr lang="it-IT" dirty="0"/>
          </a:p>
        </p:txBody>
      </p:sp>
      <p:sp>
        <p:nvSpPr>
          <p:cNvPr id="6" name="Title 1">
            <a:extLst>
              <a:ext uri="{FF2B5EF4-FFF2-40B4-BE49-F238E27FC236}">
                <a16:creationId xmlns:a16="http://schemas.microsoft.com/office/drawing/2014/main" id="{76826B66-8BF2-45BB-AE23-4E8194445E90}"/>
              </a:ext>
            </a:extLst>
          </p:cNvPr>
          <p:cNvSpPr>
            <a:spLocks noGrp="1"/>
          </p:cNvSpPr>
          <p:nvPr>
            <p:ph type="title"/>
          </p:nvPr>
        </p:nvSpPr>
        <p:spPr>
          <a:xfrm>
            <a:off x="1249954" y="179889"/>
            <a:ext cx="9604323" cy="777600"/>
          </a:xfrm>
          <a:prstGeom prst="rect">
            <a:avLst/>
          </a:prstGeom>
        </p:spPr>
        <p:txBody>
          <a:bodyPr/>
          <a:lstStyle>
            <a:lvl1pPr>
              <a:defRPr sz="3200"/>
            </a:lvl1pPr>
          </a:lstStyle>
          <a:p>
            <a:endParaRPr lang="en-GB" dirty="0">
              <a:solidFill>
                <a:schemeClr val="accent3"/>
              </a:solidFill>
            </a:endParaRPr>
          </a:p>
        </p:txBody>
      </p:sp>
      <p:sp>
        <p:nvSpPr>
          <p:cNvPr id="7" name="Slide Number Placeholder 1">
            <a:extLst>
              <a:ext uri="{FF2B5EF4-FFF2-40B4-BE49-F238E27FC236}">
                <a16:creationId xmlns:a16="http://schemas.microsoft.com/office/drawing/2014/main" id="{B6034F4E-F965-4C0D-8959-4A78D83A0EAF}"/>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8" name="Segnaposto piè di pagina 2">
            <a:extLst>
              <a:ext uri="{FF2B5EF4-FFF2-40B4-BE49-F238E27FC236}">
                <a16:creationId xmlns:a16="http://schemas.microsoft.com/office/drawing/2014/main" id="{7F36440E-FEAF-43AC-B20E-05887B2558B9}"/>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15/09/2023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3805598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rogress charts 1">
    <p:spTree>
      <p:nvGrpSpPr>
        <p:cNvPr id="1" name=""/>
        <p:cNvGrpSpPr/>
        <p:nvPr/>
      </p:nvGrpSpPr>
      <p:grpSpPr>
        <a:xfrm>
          <a:off x="0" y="0"/>
          <a:ext cx="0" cy="0"/>
          <a:chOff x="0" y="0"/>
          <a:chExt cx="0" cy="0"/>
        </a:xfrm>
      </p:grpSpPr>
      <p:pic>
        <p:nvPicPr>
          <p:cNvPr id="13" name="Immagine 8">
            <a:extLst>
              <a:ext uri="{FF2B5EF4-FFF2-40B4-BE49-F238E27FC236}">
                <a16:creationId xmlns:a16="http://schemas.microsoft.com/office/drawing/2014/main" id="{708B99D3-A207-45CD-ACBC-0C0401B2C5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Segnaposto immagine 2"/>
          <p:cNvSpPr>
            <a:spLocks noGrp="1"/>
          </p:cNvSpPr>
          <p:nvPr>
            <p:ph type="pic" sz="quarter" idx="14"/>
          </p:nvPr>
        </p:nvSpPr>
        <p:spPr>
          <a:xfrm>
            <a:off x="0" y="857091"/>
            <a:ext cx="6209955" cy="59893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1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1 w 10000"/>
              <a:gd name="connsiteY4" fmla="*/ 0 h 10000"/>
              <a:gd name="connsiteX0" fmla="*/ 2 w 10002"/>
              <a:gd name="connsiteY0" fmla="*/ 0 h 10000"/>
              <a:gd name="connsiteX1" fmla="*/ 10002 w 10002"/>
              <a:gd name="connsiteY1" fmla="*/ 0 h 10000"/>
              <a:gd name="connsiteX2" fmla="*/ 10002 w 10002"/>
              <a:gd name="connsiteY2" fmla="*/ 10000 h 10000"/>
              <a:gd name="connsiteX3" fmla="*/ 2 w 10002"/>
              <a:gd name="connsiteY3" fmla="*/ 10000 h 10000"/>
              <a:gd name="connsiteX4" fmla="*/ 2 w 10002"/>
              <a:gd name="connsiteY4" fmla="*/ 0 h 10000"/>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00"/>
              <a:gd name="connsiteX1" fmla="*/ 10002 w 10002"/>
              <a:gd name="connsiteY1" fmla="*/ 0 h 10000"/>
              <a:gd name="connsiteX2" fmla="*/ 7751 w 10002"/>
              <a:gd name="connsiteY2" fmla="*/ 10000 h 10000"/>
              <a:gd name="connsiteX3" fmla="*/ 2 w 10002"/>
              <a:gd name="connsiteY3" fmla="*/ 10000 h 10000"/>
              <a:gd name="connsiteX4" fmla="*/ 2 w 100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0"/>
                </a:moveTo>
                <a:lnTo>
                  <a:pt x="10002" y="0"/>
                </a:lnTo>
                <a:lnTo>
                  <a:pt x="7751" y="10000"/>
                </a:lnTo>
                <a:lnTo>
                  <a:pt x="2" y="10000"/>
                </a:lnTo>
                <a:cubicBezTo>
                  <a:pt x="9" y="6667"/>
                  <a:pt x="-5" y="3333"/>
                  <a:pt x="2" y="0"/>
                </a:cubicBezTo>
                <a:close/>
              </a:path>
            </a:pathLst>
          </a:custGeom>
          <a:solidFill>
            <a:srgbClr val="FFD500">
              <a:alpha val="50000"/>
            </a:srgbClr>
          </a:solidFill>
        </p:spPr>
        <p:txBody>
          <a:bodyPr/>
          <a:lstStyle>
            <a:lvl1pPr marL="0" indent="0">
              <a:buNone/>
              <a:defRPr/>
            </a:lvl1pPr>
          </a:lstStyle>
          <a:p>
            <a:r>
              <a:rPr lang="en-US"/>
              <a:t>Click icon to add picture</a:t>
            </a:r>
            <a:endParaRPr lang="it-IT" dirty="0"/>
          </a:p>
        </p:txBody>
      </p:sp>
      <p:sp>
        <p:nvSpPr>
          <p:cNvPr id="4" name="Segnaposto contenuto 3"/>
          <p:cNvSpPr>
            <a:spLocks noGrp="1"/>
          </p:cNvSpPr>
          <p:nvPr>
            <p:ph sz="half" idx="2"/>
          </p:nvPr>
        </p:nvSpPr>
        <p:spPr>
          <a:xfrm>
            <a:off x="3313667" y="1969732"/>
            <a:ext cx="3682800" cy="3682800"/>
          </a:xfrm>
          <a:prstGeom prst="ellipse">
            <a:avLst/>
          </a:prstGeom>
          <a:solidFill>
            <a:srgbClr val="C6C6C6"/>
          </a:solidFill>
        </p:spPr>
        <p:txBody>
          <a:bodyPr/>
          <a:lstStyle>
            <a:lvl1pPr marL="0" indent="0">
              <a:buNone/>
              <a:defRPr/>
            </a:lvl1pPr>
          </a:lstStyle>
          <a:p>
            <a:pPr lvl="0"/>
            <a:r>
              <a:rPr lang="en-US"/>
              <a:t>Edit Master text styles</a:t>
            </a:r>
          </a:p>
        </p:txBody>
      </p:sp>
      <p:sp>
        <p:nvSpPr>
          <p:cNvPr id="8" name="Segnaposto tabella 7"/>
          <p:cNvSpPr>
            <a:spLocks noGrp="1"/>
          </p:cNvSpPr>
          <p:nvPr>
            <p:ph type="tbl" sz="quarter" idx="15"/>
          </p:nvPr>
        </p:nvSpPr>
        <p:spPr>
          <a:xfrm>
            <a:off x="7249886" y="950400"/>
            <a:ext cx="4354125" cy="3826800"/>
          </a:xfrm>
          <a:prstGeom prst="rect">
            <a:avLst/>
          </a:prstGeom>
        </p:spPr>
        <p:txBody>
          <a:bodyPr anchor="ctr" anchorCtr="0">
            <a:normAutofit/>
          </a:bodyPr>
          <a:lstStyle>
            <a:lvl1pPr>
              <a:defRPr sz="1300">
                <a:latin typeface="Calibri" panose="020F0502020204030204" pitchFamily="34" charset="0"/>
              </a:defRPr>
            </a:lvl1pPr>
          </a:lstStyle>
          <a:p>
            <a:r>
              <a:rPr lang="en-US"/>
              <a:t>Click icon to add table</a:t>
            </a:r>
            <a:endParaRPr lang="it-IT" dirty="0"/>
          </a:p>
        </p:txBody>
      </p:sp>
      <p:sp>
        <p:nvSpPr>
          <p:cNvPr id="12" name="Segnaposto grafico 11"/>
          <p:cNvSpPr>
            <a:spLocks noGrp="1"/>
          </p:cNvSpPr>
          <p:nvPr>
            <p:ph type="chart" sz="quarter" idx="16"/>
          </p:nvPr>
        </p:nvSpPr>
        <p:spPr>
          <a:xfrm>
            <a:off x="7249887" y="5652532"/>
            <a:ext cx="4354124" cy="763587"/>
          </a:xfrm>
          <a:prstGeom prst="rect">
            <a:avLst/>
          </a:prstGeom>
        </p:spPr>
        <p:txBody>
          <a:bodyPr anchor="ctr" anchorCtr="0">
            <a:normAutofit/>
          </a:bodyPr>
          <a:lstStyle>
            <a:lvl1pPr>
              <a:defRPr sz="1300">
                <a:latin typeface="Calibri" panose="020F0502020204030204" pitchFamily="34" charset="0"/>
              </a:defRPr>
            </a:lvl1pPr>
          </a:lstStyle>
          <a:p>
            <a:r>
              <a:rPr lang="en-US"/>
              <a:t>Click icon to add chart</a:t>
            </a:r>
            <a:endParaRPr lang="it-IT"/>
          </a:p>
        </p:txBody>
      </p:sp>
      <p:sp>
        <p:nvSpPr>
          <p:cNvPr id="14" name="Segnaposto tabella 13"/>
          <p:cNvSpPr>
            <a:spLocks noGrp="1"/>
          </p:cNvSpPr>
          <p:nvPr>
            <p:ph type="tbl" sz="quarter" idx="17"/>
          </p:nvPr>
        </p:nvSpPr>
        <p:spPr>
          <a:xfrm>
            <a:off x="7250566" y="4934575"/>
            <a:ext cx="4354124" cy="557213"/>
          </a:xfrm>
          <a:prstGeom prst="rect">
            <a:avLst/>
          </a:prstGeom>
        </p:spPr>
        <p:txBody>
          <a:bodyPr anchor="ctr" anchorCtr="0">
            <a:normAutofit/>
          </a:bodyPr>
          <a:lstStyle>
            <a:lvl1pPr>
              <a:defRPr sz="1300">
                <a:latin typeface="Calibri" panose="020F0502020204030204" pitchFamily="34" charset="0"/>
              </a:defRPr>
            </a:lvl1pPr>
          </a:lstStyle>
          <a:p>
            <a:r>
              <a:rPr lang="en-US"/>
              <a:t>Click icon to add table</a:t>
            </a:r>
            <a:endParaRPr lang="it-IT" dirty="0"/>
          </a:p>
        </p:txBody>
      </p:sp>
      <p:sp>
        <p:nvSpPr>
          <p:cNvPr id="10" name="Title 1">
            <a:extLst>
              <a:ext uri="{FF2B5EF4-FFF2-40B4-BE49-F238E27FC236}">
                <a16:creationId xmlns:a16="http://schemas.microsoft.com/office/drawing/2014/main" id="{AE64CCC5-F333-41FC-861A-7DBFE58CE963}"/>
              </a:ext>
            </a:extLst>
          </p:cNvPr>
          <p:cNvSpPr>
            <a:spLocks noGrp="1"/>
          </p:cNvSpPr>
          <p:nvPr>
            <p:ph type="title"/>
          </p:nvPr>
        </p:nvSpPr>
        <p:spPr>
          <a:xfrm>
            <a:off x="1249954" y="179889"/>
            <a:ext cx="9604323" cy="777600"/>
          </a:xfrm>
          <a:prstGeom prst="rect">
            <a:avLst/>
          </a:prstGeom>
        </p:spPr>
        <p:txBody>
          <a:bodyPr/>
          <a:lstStyle>
            <a:lvl1pPr>
              <a:defRPr sz="3200"/>
            </a:lvl1pPr>
          </a:lstStyle>
          <a:p>
            <a:endParaRPr lang="en-GB" dirty="0">
              <a:solidFill>
                <a:schemeClr val="accent3"/>
              </a:solidFill>
            </a:endParaRPr>
          </a:p>
        </p:txBody>
      </p:sp>
      <p:sp>
        <p:nvSpPr>
          <p:cNvPr id="16" name="Slide Number Placeholder 1">
            <a:extLst>
              <a:ext uri="{FF2B5EF4-FFF2-40B4-BE49-F238E27FC236}">
                <a16:creationId xmlns:a16="http://schemas.microsoft.com/office/drawing/2014/main" id="{66A996D4-EE76-4DED-B897-6C00607B9EC4}"/>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11" name="Segnaposto piè di pagina 2">
            <a:extLst>
              <a:ext uri="{FF2B5EF4-FFF2-40B4-BE49-F238E27FC236}">
                <a16:creationId xmlns:a16="http://schemas.microsoft.com/office/drawing/2014/main" id="{4438986E-B419-4E39-B1D0-14417F0E6B10}"/>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15/09/2023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4025547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rogress charts 2">
    <p:spTree>
      <p:nvGrpSpPr>
        <p:cNvPr id="1" name=""/>
        <p:cNvGrpSpPr/>
        <p:nvPr/>
      </p:nvGrpSpPr>
      <p:grpSpPr>
        <a:xfrm>
          <a:off x="0" y="0"/>
          <a:ext cx="0" cy="0"/>
          <a:chOff x="0" y="0"/>
          <a:chExt cx="0" cy="0"/>
        </a:xfrm>
      </p:grpSpPr>
      <p:sp>
        <p:nvSpPr>
          <p:cNvPr id="3" name="Segnaposto immagine 2"/>
          <p:cNvSpPr>
            <a:spLocks noGrp="1"/>
          </p:cNvSpPr>
          <p:nvPr>
            <p:ph type="pic" sz="quarter" idx="14"/>
          </p:nvPr>
        </p:nvSpPr>
        <p:spPr>
          <a:xfrm>
            <a:off x="0" y="785257"/>
            <a:ext cx="6209955" cy="59893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1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1 w 10000"/>
              <a:gd name="connsiteY4" fmla="*/ 0 h 10000"/>
              <a:gd name="connsiteX0" fmla="*/ 2 w 10002"/>
              <a:gd name="connsiteY0" fmla="*/ 0 h 10000"/>
              <a:gd name="connsiteX1" fmla="*/ 10002 w 10002"/>
              <a:gd name="connsiteY1" fmla="*/ 0 h 10000"/>
              <a:gd name="connsiteX2" fmla="*/ 10002 w 10002"/>
              <a:gd name="connsiteY2" fmla="*/ 10000 h 10000"/>
              <a:gd name="connsiteX3" fmla="*/ 2 w 10002"/>
              <a:gd name="connsiteY3" fmla="*/ 10000 h 10000"/>
              <a:gd name="connsiteX4" fmla="*/ 2 w 10002"/>
              <a:gd name="connsiteY4" fmla="*/ 0 h 10000"/>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00"/>
              <a:gd name="connsiteX1" fmla="*/ 10002 w 10002"/>
              <a:gd name="connsiteY1" fmla="*/ 0 h 10000"/>
              <a:gd name="connsiteX2" fmla="*/ 7751 w 10002"/>
              <a:gd name="connsiteY2" fmla="*/ 10000 h 10000"/>
              <a:gd name="connsiteX3" fmla="*/ 2 w 10002"/>
              <a:gd name="connsiteY3" fmla="*/ 10000 h 10000"/>
              <a:gd name="connsiteX4" fmla="*/ 2 w 100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0"/>
                </a:moveTo>
                <a:lnTo>
                  <a:pt x="10002" y="0"/>
                </a:lnTo>
                <a:lnTo>
                  <a:pt x="7751" y="10000"/>
                </a:lnTo>
                <a:lnTo>
                  <a:pt x="2" y="10000"/>
                </a:lnTo>
                <a:cubicBezTo>
                  <a:pt x="9" y="6667"/>
                  <a:pt x="-5" y="3333"/>
                  <a:pt x="2" y="0"/>
                </a:cubicBezTo>
                <a:close/>
              </a:path>
            </a:pathLst>
          </a:custGeom>
          <a:solidFill>
            <a:srgbClr val="F3BF00">
              <a:alpha val="49804"/>
            </a:srgbClr>
          </a:solidFill>
        </p:spPr>
        <p:txBody>
          <a:bodyPr/>
          <a:lstStyle>
            <a:lvl1pPr marL="0" indent="0">
              <a:buNone/>
              <a:defRPr/>
            </a:lvl1pPr>
          </a:lstStyle>
          <a:p>
            <a:r>
              <a:rPr lang="en-US"/>
              <a:t>Click icon to add picture</a:t>
            </a:r>
            <a:endParaRPr lang="it-IT" dirty="0"/>
          </a:p>
        </p:txBody>
      </p:sp>
      <p:sp>
        <p:nvSpPr>
          <p:cNvPr id="4" name="Segnaposto contenuto 3"/>
          <p:cNvSpPr>
            <a:spLocks noGrp="1"/>
          </p:cNvSpPr>
          <p:nvPr>
            <p:ph sz="half" idx="2"/>
          </p:nvPr>
        </p:nvSpPr>
        <p:spPr>
          <a:xfrm>
            <a:off x="1135965" y="1138334"/>
            <a:ext cx="5333529" cy="5297529"/>
          </a:xfrm>
          <a:prstGeom prst="ellipse">
            <a:avLst/>
          </a:prstGeom>
          <a:solidFill>
            <a:srgbClr val="C6C6C6"/>
          </a:solidFill>
        </p:spPr>
        <p:txBody>
          <a:bodyPr/>
          <a:lstStyle>
            <a:lvl1pPr marL="0" indent="0">
              <a:buNone/>
              <a:defRPr/>
            </a:lvl1pPr>
          </a:lstStyle>
          <a:p>
            <a:pPr lvl="0"/>
            <a:r>
              <a:rPr lang="en-US"/>
              <a:t>Edit Master text styles</a:t>
            </a:r>
          </a:p>
        </p:txBody>
      </p:sp>
      <p:sp>
        <p:nvSpPr>
          <p:cNvPr id="8" name="Segnaposto tabella 7"/>
          <p:cNvSpPr>
            <a:spLocks noGrp="1"/>
          </p:cNvSpPr>
          <p:nvPr>
            <p:ph type="tbl" sz="quarter" idx="15"/>
          </p:nvPr>
        </p:nvSpPr>
        <p:spPr>
          <a:xfrm>
            <a:off x="6587411" y="4273984"/>
            <a:ext cx="5016599" cy="2209733"/>
          </a:xfrm>
          <a:prstGeom prst="rect">
            <a:avLst/>
          </a:prstGeom>
        </p:spPr>
        <p:txBody>
          <a:bodyPr anchor="ctr" anchorCtr="0">
            <a:normAutofit/>
          </a:bodyPr>
          <a:lstStyle>
            <a:lvl1pPr>
              <a:defRPr sz="1300">
                <a:latin typeface="Calibri" panose="020F0502020204030204" pitchFamily="34" charset="0"/>
              </a:defRPr>
            </a:lvl1pPr>
          </a:lstStyle>
          <a:p>
            <a:r>
              <a:rPr lang="en-US"/>
              <a:t>Click icon to add table</a:t>
            </a:r>
            <a:endParaRPr lang="it-IT" dirty="0"/>
          </a:p>
        </p:txBody>
      </p:sp>
      <p:sp>
        <p:nvSpPr>
          <p:cNvPr id="12" name="Segnaposto grafico 11"/>
          <p:cNvSpPr>
            <a:spLocks noGrp="1"/>
          </p:cNvSpPr>
          <p:nvPr>
            <p:ph type="chart" sz="quarter" idx="16"/>
          </p:nvPr>
        </p:nvSpPr>
        <p:spPr>
          <a:xfrm>
            <a:off x="6587413" y="964413"/>
            <a:ext cx="5016598" cy="3237737"/>
          </a:xfrm>
          <a:prstGeom prst="rect">
            <a:avLst/>
          </a:prstGeom>
        </p:spPr>
        <p:txBody>
          <a:bodyPr anchor="ctr" anchorCtr="0">
            <a:normAutofit/>
          </a:bodyPr>
          <a:lstStyle>
            <a:lvl1pPr>
              <a:defRPr sz="1300">
                <a:latin typeface="Calibri" panose="020F0502020204030204" pitchFamily="34" charset="0"/>
              </a:defRPr>
            </a:lvl1pPr>
          </a:lstStyle>
          <a:p>
            <a:r>
              <a:rPr lang="en-US"/>
              <a:t>Click icon to add chart</a:t>
            </a:r>
            <a:endParaRPr lang="it-IT"/>
          </a:p>
        </p:txBody>
      </p:sp>
      <p:sp>
        <p:nvSpPr>
          <p:cNvPr id="10" name="Title 1">
            <a:extLst>
              <a:ext uri="{FF2B5EF4-FFF2-40B4-BE49-F238E27FC236}">
                <a16:creationId xmlns:a16="http://schemas.microsoft.com/office/drawing/2014/main" id="{E42EF16D-AB05-4D59-8925-A96DDA1D8162}"/>
              </a:ext>
            </a:extLst>
          </p:cNvPr>
          <p:cNvSpPr>
            <a:spLocks noGrp="1"/>
          </p:cNvSpPr>
          <p:nvPr>
            <p:ph type="title"/>
          </p:nvPr>
        </p:nvSpPr>
        <p:spPr>
          <a:xfrm>
            <a:off x="1249954" y="179889"/>
            <a:ext cx="9604323" cy="777600"/>
          </a:xfrm>
          <a:prstGeom prst="rect">
            <a:avLst/>
          </a:prstGeom>
        </p:spPr>
        <p:txBody>
          <a:bodyPr/>
          <a:lstStyle>
            <a:lvl1pPr>
              <a:defRPr sz="3200"/>
            </a:lvl1pPr>
          </a:lstStyle>
          <a:p>
            <a:endParaRPr lang="en-GB" dirty="0">
              <a:solidFill>
                <a:schemeClr val="accent3"/>
              </a:solidFill>
            </a:endParaRPr>
          </a:p>
        </p:txBody>
      </p:sp>
      <p:sp>
        <p:nvSpPr>
          <p:cNvPr id="13" name="Slide Number Placeholder 1">
            <a:extLst>
              <a:ext uri="{FF2B5EF4-FFF2-40B4-BE49-F238E27FC236}">
                <a16:creationId xmlns:a16="http://schemas.microsoft.com/office/drawing/2014/main" id="{89F81EA2-163D-4735-A09D-358415874337}"/>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15" name="Segnaposto piè di pagina 2">
            <a:extLst>
              <a:ext uri="{FF2B5EF4-FFF2-40B4-BE49-F238E27FC236}">
                <a16:creationId xmlns:a16="http://schemas.microsoft.com/office/drawing/2014/main" id="{5FA46802-9E8C-4C96-A969-1CD1253B5AC5}"/>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15/09/2023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3842341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boxes with line separation and shades">
    <p:bg>
      <p:bgPr>
        <a:solidFill>
          <a:schemeClr val="bg1"/>
        </a:solidFill>
        <a:effectLst/>
      </p:bgPr>
    </p:bg>
    <p:spTree>
      <p:nvGrpSpPr>
        <p:cNvPr id="1" name=""/>
        <p:cNvGrpSpPr/>
        <p:nvPr/>
      </p:nvGrpSpPr>
      <p:grpSpPr>
        <a:xfrm>
          <a:off x="0" y="0"/>
          <a:ext cx="0" cy="0"/>
          <a:chOff x="0" y="0"/>
          <a:chExt cx="0" cy="0"/>
        </a:xfrm>
      </p:grpSpPr>
      <p:sp>
        <p:nvSpPr>
          <p:cNvPr id="12" name="Segnaposto testo 11"/>
          <p:cNvSpPr>
            <a:spLocks noGrp="1"/>
          </p:cNvSpPr>
          <p:nvPr>
            <p:ph type="body" sz="quarter" idx="10"/>
          </p:nvPr>
        </p:nvSpPr>
        <p:spPr>
          <a:xfrm>
            <a:off x="640799" y="1123200"/>
            <a:ext cx="3096000" cy="727200"/>
          </a:xfrm>
          <a:prstGeom prst="rect">
            <a:avLst/>
          </a:prstGeom>
          <a:solidFill>
            <a:srgbClr val="E3E3E3"/>
          </a:solidFill>
          <a:effectLst>
            <a:outerShdw dist="101600" dir="8100000" algn="ctr" rotWithShape="0">
              <a:srgbClr val="01B1C9"/>
            </a:outerShdw>
          </a:effectLst>
        </p:spPr>
        <p:txBody>
          <a:bodyPr anchor="ctr" anchorCtr="0">
            <a:normAutofit/>
          </a:bodyPr>
          <a:lstStyle>
            <a:lvl1pPr>
              <a:buNone/>
              <a:defRPr sz="1600" b="1" i="0">
                <a:solidFill>
                  <a:schemeClr val="tx1"/>
                </a:solidFill>
              </a:defRPr>
            </a:lvl1pPr>
          </a:lstStyle>
          <a:p>
            <a:pPr lvl="0"/>
            <a:r>
              <a:rPr lang="en-US"/>
              <a:t>Edit Master text styles</a:t>
            </a:r>
          </a:p>
        </p:txBody>
      </p:sp>
      <p:sp>
        <p:nvSpPr>
          <p:cNvPr id="14" name="Segnaposto testo 13"/>
          <p:cNvSpPr>
            <a:spLocks noGrp="1"/>
          </p:cNvSpPr>
          <p:nvPr>
            <p:ph type="body" sz="quarter" idx="11"/>
          </p:nvPr>
        </p:nvSpPr>
        <p:spPr>
          <a:xfrm>
            <a:off x="4460400" y="1123200"/>
            <a:ext cx="3096000" cy="727200"/>
          </a:xfrm>
          <a:prstGeom prst="rect">
            <a:avLst/>
          </a:prstGeom>
          <a:solidFill>
            <a:srgbClr val="E3E3E3"/>
          </a:solidFill>
          <a:effectLst>
            <a:outerShdw dist="101600" dir="8100000" algn="ctr" rotWithShape="0">
              <a:srgbClr val="FFD500"/>
            </a:outerShdw>
          </a:effectLst>
        </p:spPr>
        <p:txBody>
          <a:bodyPr anchor="ctr" anchorCtr="0">
            <a:normAutofit/>
          </a:bodyPr>
          <a:lstStyle>
            <a:lvl1pPr>
              <a:buNone/>
              <a:defRPr sz="1600" b="1" i="0">
                <a:solidFill>
                  <a:schemeClr val="tx1"/>
                </a:solidFill>
              </a:defRPr>
            </a:lvl1pPr>
          </a:lstStyle>
          <a:p>
            <a:pPr lvl="0"/>
            <a:r>
              <a:rPr lang="en-US"/>
              <a:t>Edit Master text styles</a:t>
            </a:r>
          </a:p>
        </p:txBody>
      </p:sp>
      <p:sp>
        <p:nvSpPr>
          <p:cNvPr id="17" name="Segnaposto testo 16"/>
          <p:cNvSpPr>
            <a:spLocks noGrp="1"/>
          </p:cNvSpPr>
          <p:nvPr>
            <p:ph type="body" sz="quarter" idx="12"/>
          </p:nvPr>
        </p:nvSpPr>
        <p:spPr>
          <a:xfrm>
            <a:off x="8276400" y="1123200"/>
            <a:ext cx="3096000" cy="727200"/>
          </a:xfrm>
          <a:prstGeom prst="rect">
            <a:avLst/>
          </a:prstGeom>
          <a:solidFill>
            <a:srgbClr val="E3E3E3"/>
          </a:solidFill>
          <a:effectLst>
            <a:outerShdw dist="101600" dir="8100000" algn="ctr" rotWithShape="0">
              <a:schemeClr val="bg1">
                <a:lumMod val="75000"/>
              </a:schemeClr>
            </a:outerShdw>
          </a:effectLst>
        </p:spPr>
        <p:txBody>
          <a:bodyPr anchor="ctr" anchorCtr="0">
            <a:normAutofit/>
          </a:bodyPr>
          <a:lstStyle>
            <a:lvl1pPr>
              <a:buNone/>
              <a:defRPr sz="1600" b="1" i="0">
                <a:solidFill>
                  <a:schemeClr val="tx1"/>
                </a:solidFill>
              </a:defRPr>
            </a:lvl1pPr>
          </a:lstStyle>
          <a:p>
            <a:pPr lvl="0"/>
            <a:r>
              <a:rPr lang="en-US"/>
              <a:t>Edit Master text styles</a:t>
            </a:r>
          </a:p>
        </p:txBody>
      </p:sp>
      <p:cxnSp>
        <p:nvCxnSpPr>
          <p:cNvPr id="18" name="Connettore 1 13"/>
          <p:cNvCxnSpPr/>
          <p:nvPr userDrawn="1"/>
        </p:nvCxnSpPr>
        <p:spPr>
          <a:xfrm>
            <a:off x="4070685" y="113107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nettore 1 13"/>
          <p:cNvCxnSpPr/>
          <p:nvPr userDrawn="1"/>
        </p:nvCxnSpPr>
        <p:spPr>
          <a:xfrm>
            <a:off x="7880684" y="113040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Segnaposto testo 31"/>
          <p:cNvSpPr>
            <a:spLocks noGrp="1"/>
          </p:cNvSpPr>
          <p:nvPr>
            <p:ph type="body" sz="quarter" idx="16"/>
          </p:nvPr>
        </p:nvSpPr>
        <p:spPr>
          <a:xfrm>
            <a:off x="1389600" y="5407200"/>
            <a:ext cx="9486000" cy="730800"/>
          </a:xfrm>
          <a:prstGeom prst="rect">
            <a:avLst/>
          </a:prstGeom>
          <a:solidFill>
            <a:srgbClr val="E3E3E3"/>
          </a:solidFill>
          <a:effectLst>
            <a:outerShdw dist="101600" dir="8100000" algn="ctr" rotWithShape="0">
              <a:srgbClr val="FFD500"/>
            </a:outerShdw>
          </a:effectLst>
        </p:spPr>
        <p:txBody>
          <a:bodyPr anchor="ctr">
            <a:normAutofit/>
          </a:bodyPr>
          <a:lstStyle>
            <a:lvl1pPr algn="ctr">
              <a:buNone/>
              <a:defRPr sz="1600" b="1" i="0" baseline="0">
                <a:solidFill>
                  <a:schemeClr val="tx1"/>
                </a:solidFill>
                <a:effectLst/>
                <a:latin typeface="+mj-lt"/>
              </a:defRPr>
            </a:lvl1pPr>
          </a:lstStyle>
          <a:p>
            <a:pPr lvl="0"/>
            <a:r>
              <a:rPr lang="en-US"/>
              <a:t>Edit Master text styles</a:t>
            </a:r>
          </a:p>
        </p:txBody>
      </p:sp>
      <p:sp>
        <p:nvSpPr>
          <p:cNvPr id="20" name="Segnaposto testo 19"/>
          <p:cNvSpPr>
            <a:spLocks noGrp="1"/>
          </p:cNvSpPr>
          <p:nvPr>
            <p:ph type="body" sz="quarter" idx="17" hasCustomPrompt="1"/>
          </p:nvPr>
        </p:nvSpPr>
        <p:spPr>
          <a:xfrm>
            <a:off x="640800" y="2209575"/>
            <a:ext cx="3155950" cy="2720975"/>
          </a:xfrm>
          <a:prstGeom prst="rect">
            <a:avLst/>
          </a:prstGeo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21" name="Segnaposto testo 19"/>
          <p:cNvSpPr>
            <a:spLocks noGrp="1"/>
          </p:cNvSpPr>
          <p:nvPr>
            <p:ph type="body" sz="quarter" idx="18" hasCustomPrompt="1"/>
          </p:nvPr>
        </p:nvSpPr>
        <p:spPr>
          <a:xfrm>
            <a:off x="4460400" y="2242232"/>
            <a:ext cx="3155950" cy="2720975"/>
          </a:xfrm>
          <a:prstGeom prst="rect">
            <a:avLst/>
          </a:prstGeo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22" name="Segnaposto testo 19"/>
          <p:cNvSpPr>
            <a:spLocks noGrp="1"/>
          </p:cNvSpPr>
          <p:nvPr>
            <p:ph type="body" sz="quarter" idx="19" hasCustomPrompt="1"/>
          </p:nvPr>
        </p:nvSpPr>
        <p:spPr>
          <a:xfrm>
            <a:off x="8276400" y="2264004"/>
            <a:ext cx="3155950" cy="2720975"/>
          </a:xfrm>
          <a:prstGeom prst="rect">
            <a:avLst/>
          </a:prstGeo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16" name="Title 1">
            <a:extLst>
              <a:ext uri="{FF2B5EF4-FFF2-40B4-BE49-F238E27FC236}">
                <a16:creationId xmlns:a16="http://schemas.microsoft.com/office/drawing/2014/main" id="{86942CEC-B03D-4250-8A31-6750985414D3}"/>
              </a:ext>
            </a:extLst>
          </p:cNvPr>
          <p:cNvSpPr>
            <a:spLocks noGrp="1"/>
          </p:cNvSpPr>
          <p:nvPr>
            <p:ph type="title"/>
          </p:nvPr>
        </p:nvSpPr>
        <p:spPr>
          <a:xfrm>
            <a:off x="1249954" y="179889"/>
            <a:ext cx="9604323" cy="777600"/>
          </a:xfrm>
          <a:prstGeom prst="rect">
            <a:avLst/>
          </a:prstGeom>
        </p:spPr>
        <p:txBody>
          <a:bodyPr/>
          <a:lstStyle>
            <a:lvl1pPr>
              <a:defRPr sz="3200"/>
            </a:lvl1pPr>
          </a:lstStyle>
          <a:p>
            <a:endParaRPr lang="en-GB" dirty="0">
              <a:solidFill>
                <a:schemeClr val="accent3"/>
              </a:solidFill>
            </a:endParaRPr>
          </a:p>
        </p:txBody>
      </p:sp>
      <p:sp>
        <p:nvSpPr>
          <p:cNvPr id="23" name="Slide Number Placeholder 1">
            <a:extLst>
              <a:ext uri="{FF2B5EF4-FFF2-40B4-BE49-F238E27FC236}">
                <a16:creationId xmlns:a16="http://schemas.microsoft.com/office/drawing/2014/main" id="{A1D48FB2-020C-4551-B180-A17C44539C5E}"/>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19" name="Segnaposto piè di pagina 2">
            <a:extLst>
              <a:ext uri="{FF2B5EF4-FFF2-40B4-BE49-F238E27FC236}">
                <a16:creationId xmlns:a16="http://schemas.microsoft.com/office/drawing/2014/main" id="{589678A9-5C82-4F51-912E-824310E0C146}"/>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15/09/2023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295583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82AA-6A3C-4B7E-8611-DE58C42447AC}"/>
              </a:ext>
            </a:extLst>
          </p:cNvPr>
          <p:cNvSpPr>
            <a:spLocks noGrp="1"/>
          </p:cNvSpPr>
          <p:nvPr>
            <p:ph type="title"/>
          </p:nvPr>
        </p:nvSpPr>
        <p:spPr>
          <a:xfrm>
            <a:off x="3635229" y="403225"/>
            <a:ext cx="4921541" cy="473075"/>
          </a:xfrm>
          <a:prstGeom prst="rect">
            <a:avLst/>
          </a:prstGeom>
        </p:spPr>
        <p:txBody>
          <a:bodyPr/>
          <a:lstStyle>
            <a:lvl1pPr algn="ctr">
              <a:defRPr sz="3200" b="1">
                <a:solidFill>
                  <a:schemeClr val="accent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AF8DEA17-3889-4D77-AD3E-7CA42BD25B8A}"/>
              </a:ext>
            </a:extLst>
          </p:cNvPr>
          <p:cNvSpPr>
            <a:spLocks noGrp="1"/>
          </p:cNvSpPr>
          <p:nvPr>
            <p:ph type="dt" sz="half" idx="10"/>
          </p:nvPr>
        </p:nvSpPr>
        <p:spPr/>
        <p:txBody>
          <a:bodyPr/>
          <a:lstStyle/>
          <a:p>
            <a:fld id="{D00A0AF6-E3A1-46D2-A4E3-F374DCDE6AA2}" type="datetime1">
              <a:rPr lang="en-GB" smtClean="0"/>
              <a:t>21/06/2024</a:t>
            </a:fld>
            <a:endParaRPr lang="en-GB" dirty="0"/>
          </a:p>
        </p:txBody>
      </p:sp>
      <p:sp>
        <p:nvSpPr>
          <p:cNvPr id="4" name="Footer Placeholder 3">
            <a:extLst>
              <a:ext uri="{FF2B5EF4-FFF2-40B4-BE49-F238E27FC236}">
                <a16:creationId xmlns:a16="http://schemas.microsoft.com/office/drawing/2014/main" id="{A2862E90-CA0C-4467-8A15-A230BBAA45D7}"/>
              </a:ext>
            </a:extLst>
          </p:cNvPr>
          <p:cNvSpPr>
            <a:spLocks noGrp="1"/>
          </p:cNvSpPr>
          <p:nvPr>
            <p:ph type="ftr" sz="quarter" idx="11"/>
          </p:nvPr>
        </p:nvSpPr>
        <p:spPr/>
        <p:txBody>
          <a:bodyPr/>
          <a:lstStyle/>
          <a:p>
            <a:r>
              <a:rPr lang="en-US"/>
              <a:t>CONFIDENTIAL                                                                                                             KARACHAGANAK PETROLEUM OPERATING B.V.</a:t>
            </a:r>
            <a:endParaRPr lang="en-GB"/>
          </a:p>
          <a:p>
            <a:r>
              <a:rPr lang="en-US"/>
              <a:t> </a:t>
            </a:r>
            <a:endParaRPr lang="en-GB" dirty="0"/>
          </a:p>
        </p:txBody>
      </p:sp>
      <p:sp>
        <p:nvSpPr>
          <p:cNvPr id="5" name="Slide Number Placeholder 4">
            <a:extLst>
              <a:ext uri="{FF2B5EF4-FFF2-40B4-BE49-F238E27FC236}">
                <a16:creationId xmlns:a16="http://schemas.microsoft.com/office/drawing/2014/main" id="{259A4455-E56D-4A2B-AC9E-10EA0546D557}"/>
              </a:ext>
            </a:extLst>
          </p:cNvPr>
          <p:cNvSpPr>
            <a:spLocks noGrp="1"/>
          </p:cNvSpPr>
          <p:nvPr>
            <p:ph type="sldNum" sz="quarter" idx="12"/>
          </p:nvPr>
        </p:nvSpPr>
        <p:spPr/>
        <p:txBody>
          <a:bodyPr/>
          <a:lstStyle/>
          <a:p>
            <a:fld id="{A1EA0EE8-F7EB-4374-9F2A-CCC72ADA4E99}" type="slidenum">
              <a:rPr lang="en-GB" smtClean="0"/>
              <a:pPr/>
              <a:t>‹#›</a:t>
            </a:fld>
            <a:endParaRPr lang="en-GB" dirty="0"/>
          </a:p>
        </p:txBody>
      </p:sp>
    </p:spTree>
    <p:extLst>
      <p:ext uri="{BB962C8B-B14F-4D97-AF65-F5344CB8AC3E}">
        <p14:creationId xmlns:p14="http://schemas.microsoft.com/office/powerpoint/2010/main" val="854060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3 boxes with line separation and shades">
    <p:bg>
      <p:bgPr>
        <a:solidFill>
          <a:schemeClr val="bg1"/>
        </a:solidFill>
        <a:effectLst/>
      </p:bgPr>
    </p:bg>
    <p:spTree>
      <p:nvGrpSpPr>
        <p:cNvPr id="1" name=""/>
        <p:cNvGrpSpPr/>
        <p:nvPr/>
      </p:nvGrpSpPr>
      <p:grpSpPr>
        <a:xfrm>
          <a:off x="0" y="0"/>
          <a:ext cx="0" cy="0"/>
          <a:chOff x="0" y="0"/>
          <a:chExt cx="0" cy="0"/>
        </a:xfrm>
      </p:grpSpPr>
      <p:sp>
        <p:nvSpPr>
          <p:cNvPr id="12" name="Segnaposto testo 11"/>
          <p:cNvSpPr>
            <a:spLocks noGrp="1"/>
          </p:cNvSpPr>
          <p:nvPr>
            <p:ph type="body" sz="quarter" idx="10"/>
          </p:nvPr>
        </p:nvSpPr>
        <p:spPr>
          <a:xfrm>
            <a:off x="640799" y="1123200"/>
            <a:ext cx="3096000" cy="727200"/>
          </a:xfrm>
          <a:prstGeom prst="rect">
            <a:avLst/>
          </a:prstGeom>
          <a:solidFill>
            <a:srgbClr val="E3E3E3"/>
          </a:solidFill>
          <a:effectLst>
            <a:outerShdw dist="101600" dir="8100000" algn="ctr" rotWithShape="0">
              <a:srgbClr val="01B1C9"/>
            </a:outerShdw>
          </a:effectLst>
        </p:spPr>
        <p:txBody>
          <a:bodyPr anchor="ctr" anchorCtr="0">
            <a:normAutofit/>
          </a:bodyPr>
          <a:lstStyle>
            <a:lvl1pPr>
              <a:buNone/>
              <a:defRPr sz="1600" b="1" i="0">
                <a:solidFill>
                  <a:schemeClr val="tx1"/>
                </a:solidFill>
              </a:defRPr>
            </a:lvl1pPr>
          </a:lstStyle>
          <a:p>
            <a:pPr lvl="0"/>
            <a:r>
              <a:rPr lang="en-US"/>
              <a:t>Edit Master text styles</a:t>
            </a:r>
          </a:p>
        </p:txBody>
      </p:sp>
      <p:sp>
        <p:nvSpPr>
          <p:cNvPr id="14" name="Segnaposto testo 13"/>
          <p:cNvSpPr>
            <a:spLocks noGrp="1"/>
          </p:cNvSpPr>
          <p:nvPr>
            <p:ph type="body" sz="quarter" idx="11"/>
          </p:nvPr>
        </p:nvSpPr>
        <p:spPr>
          <a:xfrm>
            <a:off x="4460400" y="1123200"/>
            <a:ext cx="3096000" cy="727200"/>
          </a:xfrm>
          <a:prstGeom prst="rect">
            <a:avLst/>
          </a:prstGeom>
          <a:solidFill>
            <a:srgbClr val="E3E3E3"/>
          </a:solidFill>
          <a:effectLst>
            <a:outerShdw dist="101600" dir="8100000" algn="ctr" rotWithShape="0">
              <a:srgbClr val="FFD500"/>
            </a:outerShdw>
          </a:effectLst>
        </p:spPr>
        <p:txBody>
          <a:bodyPr anchor="ctr" anchorCtr="0">
            <a:normAutofit/>
          </a:bodyPr>
          <a:lstStyle>
            <a:lvl1pPr>
              <a:buNone/>
              <a:defRPr sz="1600" b="1" i="0">
                <a:solidFill>
                  <a:schemeClr val="tx1"/>
                </a:solidFill>
              </a:defRPr>
            </a:lvl1pPr>
          </a:lstStyle>
          <a:p>
            <a:pPr lvl="0"/>
            <a:r>
              <a:rPr lang="en-US"/>
              <a:t>Edit Master text styles</a:t>
            </a:r>
          </a:p>
        </p:txBody>
      </p:sp>
      <p:sp>
        <p:nvSpPr>
          <p:cNvPr id="17" name="Segnaposto testo 16"/>
          <p:cNvSpPr>
            <a:spLocks noGrp="1"/>
          </p:cNvSpPr>
          <p:nvPr>
            <p:ph type="body" sz="quarter" idx="12"/>
          </p:nvPr>
        </p:nvSpPr>
        <p:spPr>
          <a:xfrm>
            <a:off x="8276400" y="1123200"/>
            <a:ext cx="3096000" cy="727200"/>
          </a:xfrm>
          <a:prstGeom prst="rect">
            <a:avLst/>
          </a:prstGeom>
          <a:solidFill>
            <a:srgbClr val="E3E3E3"/>
          </a:solidFill>
          <a:effectLst>
            <a:outerShdw dist="101600" dir="8100000" algn="ctr" rotWithShape="0">
              <a:schemeClr val="bg1">
                <a:lumMod val="75000"/>
              </a:schemeClr>
            </a:outerShdw>
          </a:effectLst>
        </p:spPr>
        <p:txBody>
          <a:bodyPr anchor="ctr" anchorCtr="0">
            <a:normAutofit/>
          </a:bodyPr>
          <a:lstStyle>
            <a:lvl1pPr>
              <a:buNone/>
              <a:defRPr sz="1600" b="1" i="0">
                <a:solidFill>
                  <a:schemeClr val="tx1"/>
                </a:solidFill>
              </a:defRPr>
            </a:lvl1pPr>
          </a:lstStyle>
          <a:p>
            <a:pPr lvl="0"/>
            <a:r>
              <a:rPr lang="en-US"/>
              <a:t>Edit Master text styles</a:t>
            </a:r>
          </a:p>
        </p:txBody>
      </p:sp>
      <p:cxnSp>
        <p:nvCxnSpPr>
          <p:cNvPr id="18" name="Connettore 1 13"/>
          <p:cNvCxnSpPr/>
          <p:nvPr userDrawn="1"/>
        </p:nvCxnSpPr>
        <p:spPr>
          <a:xfrm>
            <a:off x="4070685" y="113107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nettore 1 13"/>
          <p:cNvCxnSpPr/>
          <p:nvPr userDrawn="1"/>
        </p:nvCxnSpPr>
        <p:spPr>
          <a:xfrm>
            <a:off x="7880684" y="113040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Segnaposto testo 31"/>
          <p:cNvSpPr>
            <a:spLocks noGrp="1"/>
          </p:cNvSpPr>
          <p:nvPr>
            <p:ph type="body" sz="quarter" idx="16"/>
          </p:nvPr>
        </p:nvSpPr>
        <p:spPr>
          <a:xfrm>
            <a:off x="1389600" y="5407200"/>
            <a:ext cx="9486000" cy="730800"/>
          </a:xfrm>
          <a:prstGeom prst="rect">
            <a:avLst/>
          </a:prstGeom>
          <a:solidFill>
            <a:srgbClr val="E3E3E3"/>
          </a:solidFill>
          <a:effectLst>
            <a:outerShdw dist="101600" dir="8100000" algn="ctr" rotWithShape="0">
              <a:srgbClr val="FFD500"/>
            </a:outerShdw>
          </a:effectLst>
        </p:spPr>
        <p:txBody>
          <a:bodyPr anchor="ctr">
            <a:normAutofit/>
          </a:bodyPr>
          <a:lstStyle>
            <a:lvl1pPr algn="ctr">
              <a:buNone/>
              <a:defRPr sz="1600" b="1" i="0" baseline="0">
                <a:solidFill>
                  <a:schemeClr val="tx1"/>
                </a:solidFill>
                <a:effectLst/>
                <a:latin typeface="+mj-lt"/>
              </a:defRPr>
            </a:lvl1pPr>
          </a:lstStyle>
          <a:p>
            <a:pPr lvl="0"/>
            <a:r>
              <a:rPr lang="en-US"/>
              <a:t>Edit Master text styles</a:t>
            </a:r>
          </a:p>
        </p:txBody>
      </p:sp>
      <p:sp>
        <p:nvSpPr>
          <p:cNvPr id="20" name="Segnaposto testo 19"/>
          <p:cNvSpPr>
            <a:spLocks noGrp="1"/>
          </p:cNvSpPr>
          <p:nvPr>
            <p:ph type="body" sz="quarter" idx="17" hasCustomPrompt="1"/>
          </p:nvPr>
        </p:nvSpPr>
        <p:spPr>
          <a:xfrm>
            <a:off x="640800" y="2209575"/>
            <a:ext cx="3155950" cy="2720975"/>
          </a:xfrm>
          <a:prstGeom prst="rect">
            <a:avLst/>
          </a:prstGeo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21" name="Segnaposto testo 19"/>
          <p:cNvSpPr>
            <a:spLocks noGrp="1"/>
          </p:cNvSpPr>
          <p:nvPr>
            <p:ph type="body" sz="quarter" idx="18" hasCustomPrompt="1"/>
          </p:nvPr>
        </p:nvSpPr>
        <p:spPr>
          <a:xfrm>
            <a:off x="4460400" y="2242232"/>
            <a:ext cx="3155950" cy="2720975"/>
          </a:xfrm>
          <a:prstGeom prst="rect">
            <a:avLst/>
          </a:prstGeo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22" name="Segnaposto testo 19"/>
          <p:cNvSpPr>
            <a:spLocks noGrp="1"/>
          </p:cNvSpPr>
          <p:nvPr>
            <p:ph type="body" sz="quarter" idx="19" hasCustomPrompt="1"/>
          </p:nvPr>
        </p:nvSpPr>
        <p:spPr>
          <a:xfrm>
            <a:off x="8276400" y="2264004"/>
            <a:ext cx="3155950" cy="2720975"/>
          </a:xfrm>
          <a:prstGeom prst="rect">
            <a:avLst/>
          </a:prstGeo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16" name="Title 1">
            <a:extLst>
              <a:ext uri="{FF2B5EF4-FFF2-40B4-BE49-F238E27FC236}">
                <a16:creationId xmlns:a16="http://schemas.microsoft.com/office/drawing/2014/main" id="{4F38597D-6639-4651-9FC9-D2811A24DC3A}"/>
              </a:ext>
            </a:extLst>
          </p:cNvPr>
          <p:cNvSpPr>
            <a:spLocks noGrp="1"/>
          </p:cNvSpPr>
          <p:nvPr>
            <p:ph type="title"/>
          </p:nvPr>
        </p:nvSpPr>
        <p:spPr>
          <a:xfrm>
            <a:off x="1249954" y="179889"/>
            <a:ext cx="9604323" cy="777600"/>
          </a:xfrm>
          <a:prstGeom prst="rect">
            <a:avLst/>
          </a:prstGeom>
        </p:spPr>
        <p:txBody>
          <a:bodyPr/>
          <a:lstStyle>
            <a:lvl1pPr>
              <a:defRPr sz="3200">
                <a:solidFill>
                  <a:schemeClr val="tx1"/>
                </a:solidFill>
              </a:defRPr>
            </a:lvl1pPr>
          </a:lstStyle>
          <a:p>
            <a:endParaRPr lang="en-GB" dirty="0">
              <a:solidFill>
                <a:schemeClr val="accent3"/>
              </a:solidFill>
            </a:endParaRPr>
          </a:p>
        </p:txBody>
      </p:sp>
      <p:sp>
        <p:nvSpPr>
          <p:cNvPr id="23" name="Slide Number Placeholder 1">
            <a:extLst>
              <a:ext uri="{FF2B5EF4-FFF2-40B4-BE49-F238E27FC236}">
                <a16:creationId xmlns:a16="http://schemas.microsoft.com/office/drawing/2014/main" id="{D9FCB306-347F-4B5E-A5EF-BA9AE0B6D2A9}"/>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19" name="Segnaposto piè di pagina 2">
            <a:extLst>
              <a:ext uri="{FF2B5EF4-FFF2-40B4-BE49-F238E27FC236}">
                <a16:creationId xmlns:a16="http://schemas.microsoft.com/office/drawing/2014/main" id="{6895FDA5-9843-400E-8C05-AD352E26421F}"/>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15/09/2023                                                                                                                                                                                    КОНФИДЕНЦИАЛЬНО                                                                                                                         КАРАЧАГАНАК ПЕТРОЛИУМ ОПЕРЕЙТИНГ Б.В.</a:t>
            </a:r>
            <a:endParaRPr lang="en-GB" sz="800" dirty="0"/>
          </a:p>
        </p:txBody>
      </p:sp>
    </p:spTree>
    <p:extLst>
      <p:ext uri="{BB962C8B-B14F-4D97-AF65-F5344CB8AC3E}">
        <p14:creationId xmlns:p14="http://schemas.microsoft.com/office/powerpoint/2010/main" val="801607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1">
    <p:spTree>
      <p:nvGrpSpPr>
        <p:cNvPr id="1" name=""/>
        <p:cNvGrpSpPr/>
        <p:nvPr/>
      </p:nvGrpSpPr>
      <p:grpSpPr>
        <a:xfrm>
          <a:off x="0" y="0"/>
          <a:ext cx="0" cy="0"/>
          <a:chOff x="0" y="0"/>
          <a:chExt cx="0" cy="0"/>
        </a:xfrm>
      </p:grpSpPr>
      <p:sp>
        <p:nvSpPr>
          <p:cNvPr id="3" name="직사각형 7">
            <a:extLst>
              <a:ext uri="{FF2B5EF4-FFF2-40B4-BE49-F238E27FC236}">
                <a16:creationId xmlns:a16="http://schemas.microsoft.com/office/drawing/2014/main" id="{1AAD491E-1EA0-47EE-9B38-C36879304DBF}"/>
              </a:ext>
            </a:extLst>
          </p:cNvPr>
          <p:cNvSpPr/>
          <p:nvPr userDrawn="1"/>
        </p:nvSpPr>
        <p:spPr>
          <a:xfrm>
            <a:off x="0"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그림 개체 틀 6">
            <a:extLst>
              <a:ext uri="{FF2B5EF4-FFF2-40B4-BE49-F238E27FC236}">
                <a16:creationId xmlns:a16="http://schemas.microsoft.com/office/drawing/2014/main" id="{ADA58810-BEDD-4D33-B6DF-414C92F116C0}"/>
              </a:ext>
            </a:extLst>
          </p:cNvPr>
          <p:cNvSpPr>
            <a:spLocks noGrp="1"/>
          </p:cNvSpPr>
          <p:nvPr>
            <p:ph type="pic" sz="quarter" idx="65" hasCustomPrompt="1"/>
          </p:nvPr>
        </p:nvSpPr>
        <p:spPr>
          <a:xfrm>
            <a:off x="5534029" y="2"/>
            <a:ext cx="6657973" cy="6857999"/>
          </a:xfrm>
          <a:custGeom>
            <a:avLst/>
            <a:gdLst>
              <a:gd name="connsiteX0" fmla="*/ 2362199 w 6657973"/>
              <a:gd name="connsiteY0" fmla="*/ 0 h 6857999"/>
              <a:gd name="connsiteX1" fmla="*/ 6657973 w 6657973"/>
              <a:gd name="connsiteY1" fmla="*/ 0 h 6857999"/>
              <a:gd name="connsiteX2" fmla="*/ 6657973 w 6657973"/>
              <a:gd name="connsiteY2" fmla="*/ 3630706 h 6857999"/>
              <a:gd name="connsiteX3" fmla="*/ 6657972 w 6657973"/>
              <a:gd name="connsiteY3" fmla="*/ 6857999 h 6857999"/>
              <a:gd name="connsiteX4" fmla="*/ 2362198 w 6657973"/>
              <a:gd name="connsiteY4" fmla="*/ 6857999 h 6857999"/>
              <a:gd name="connsiteX5" fmla="*/ 2362198 w 6657973"/>
              <a:gd name="connsiteY5" fmla="*/ 6857999 h 6857999"/>
              <a:gd name="connsiteX6" fmla="*/ 0 w 6657973"/>
              <a:gd name="connsiteY6" fmla="*/ 34385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73" h="6857999">
                <a:moveTo>
                  <a:pt x="2362199" y="0"/>
                </a:moveTo>
                <a:lnTo>
                  <a:pt x="6657973" y="0"/>
                </a:lnTo>
                <a:lnTo>
                  <a:pt x="6657973" y="3630706"/>
                </a:lnTo>
                <a:lnTo>
                  <a:pt x="6657972" y="6857999"/>
                </a:lnTo>
                <a:lnTo>
                  <a:pt x="2362198" y="6857999"/>
                </a:lnTo>
                <a:lnTo>
                  <a:pt x="2362198" y="6857999"/>
                </a:lnTo>
                <a:lnTo>
                  <a:pt x="0" y="3438532"/>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pic>
        <p:nvPicPr>
          <p:cNvPr id="5" name="Immagine 8">
            <a:extLst>
              <a:ext uri="{FF2B5EF4-FFF2-40B4-BE49-F238E27FC236}">
                <a16:creationId xmlns:a16="http://schemas.microsoft.com/office/drawing/2014/main" id="{C902A94B-F441-4C44-A590-8C0E54C089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0" y="0"/>
            <a:ext cx="12192000" cy="6857999"/>
          </a:xfrm>
          <a:prstGeom prst="rect">
            <a:avLst/>
          </a:prstGeom>
        </p:spPr>
      </p:pic>
      <p:sp>
        <p:nvSpPr>
          <p:cNvPr id="6" name="Slide Number Placeholder 1">
            <a:extLst>
              <a:ext uri="{FF2B5EF4-FFF2-40B4-BE49-F238E27FC236}">
                <a16:creationId xmlns:a16="http://schemas.microsoft.com/office/drawing/2014/main" id="{AD044C03-8874-4992-AEF9-F9FDB6A37B4D}"/>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Tree>
    <p:extLst>
      <p:ext uri="{BB962C8B-B14F-4D97-AF65-F5344CB8AC3E}">
        <p14:creationId xmlns:p14="http://schemas.microsoft.com/office/powerpoint/2010/main" val="1456882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pic>
        <p:nvPicPr>
          <p:cNvPr id="4" name="Picture 6" descr="Klogo.w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71322" y="6381038"/>
            <a:ext cx="734521" cy="42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1"/>
          <p:cNvSpPr>
            <a:spLocks noGrp="1" noChangeArrowheads="1"/>
          </p:cNvSpPr>
          <p:nvPr>
            <p:ph type="sldNum" sz="quarter" idx="10"/>
          </p:nvPr>
        </p:nvSpPr>
        <p:spPr>
          <a:xfrm>
            <a:off x="11568608" y="6326186"/>
            <a:ext cx="539751" cy="476250"/>
          </a:xfrm>
        </p:spPr>
        <p:txBody>
          <a:bodyPr/>
          <a:lstStyle>
            <a:lvl1pPr>
              <a:defRPr sz="1000" b="0">
                <a:solidFill>
                  <a:schemeClr val="bg1">
                    <a:lumMod val="50000"/>
                  </a:schemeClr>
                </a:solidFill>
                <a:latin typeface="Arial" panose="020B0604020202020204" pitchFamily="34" charset="0"/>
                <a:cs typeface="Arial" panose="020B0604020202020204" pitchFamily="34" charset="0"/>
              </a:defRPr>
            </a:lvl1pPr>
          </a:lstStyle>
          <a:p>
            <a:pPr>
              <a:defRPr/>
            </a:pPr>
            <a:fld id="{62296AE5-B6D8-430E-ABF9-0697BCADBFBB}" type="slidenum">
              <a:rPr lang="en-GB" smtClean="0"/>
              <a:pPr>
                <a:defRPr/>
              </a:pPr>
              <a:t>‹#›</a:t>
            </a:fld>
            <a:endParaRPr lang="en-GB" dirty="0"/>
          </a:p>
        </p:txBody>
      </p:sp>
      <p:sp>
        <p:nvSpPr>
          <p:cNvPr id="7" name="TextBox 6">
            <a:extLst>
              <a:ext uri="{FF2B5EF4-FFF2-40B4-BE49-F238E27FC236}">
                <a16:creationId xmlns:a16="http://schemas.microsoft.com/office/drawing/2014/main" id="{FE533937-0045-4FB6-AB8A-A1E2869FDFDD}"/>
              </a:ext>
            </a:extLst>
          </p:cNvPr>
          <p:cNvSpPr txBox="1"/>
          <p:nvPr userDrawn="1"/>
        </p:nvSpPr>
        <p:spPr>
          <a:xfrm>
            <a:off x="4378777" y="2584036"/>
            <a:ext cx="4552043" cy="1754326"/>
          </a:xfrm>
          <a:prstGeom prst="rect">
            <a:avLst/>
          </a:prstGeom>
          <a:noFill/>
        </p:spPr>
        <p:txBody>
          <a:bodyPr wrap="square" rtlCol="0">
            <a:spAutoFit/>
          </a:bodyPr>
          <a:lstStyle/>
          <a:p>
            <a:r>
              <a:rPr lang="ru-RU" altLang="ko-KR" sz="5400" dirty="0">
                <a:solidFill>
                  <a:schemeClr val="accent1"/>
                </a:solidFill>
                <a:cs typeface="Arial" pitchFamily="34" charset="0"/>
              </a:rPr>
              <a:t>Спасибо!</a:t>
            </a:r>
            <a:endParaRPr lang="ko-KR" altLang="en-US" sz="5400" dirty="0">
              <a:solidFill>
                <a:schemeClr val="accent1"/>
              </a:solidFill>
              <a:cs typeface="Arial" pitchFamily="34" charset="0"/>
            </a:endParaRPr>
          </a:p>
          <a:p>
            <a:endParaRPr lang="en-GB" sz="5400" dirty="0">
              <a:solidFill>
                <a:schemeClr val="accent1"/>
              </a:solidFill>
            </a:endParaRPr>
          </a:p>
        </p:txBody>
      </p:sp>
      <p:sp>
        <p:nvSpPr>
          <p:cNvPr id="8" name="Rectangle 7">
            <a:extLst>
              <a:ext uri="{FF2B5EF4-FFF2-40B4-BE49-F238E27FC236}">
                <a16:creationId xmlns:a16="http://schemas.microsoft.com/office/drawing/2014/main" id="{36F7AF97-04AE-40B9-A11F-A4C8C07CE5C7}"/>
              </a:ext>
            </a:extLst>
          </p:cNvPr>
          <p:cNvSpPr/>
          <p:nvPr userDrawn="1"/>
        </p:nvSpPr>
        <p:spPr>
          <a:xfrm>
            <a:off x="0" y="3543300"/>
            <a:ext cx="12192000" cy="3314700"/>
          </a:xfrm>
          <a:prstGeom prst="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696060A9-32BC-4881-8401-DCF921156793}"/>
              </a:ext>
            </a:extLst>
          </p:cNvPr>
          <p:cNvSpPr/>
          <p:nvPr userDrawn="1"/>
        </p:nvSpPr>
        <p:spPr>
          <a:xfrm>
            <a:off x="0" y="3429000"/>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 name="Rectangle 10">
            <a:extLst>
              <a:ext uri="{FF2B5EF4-FFF2-40B4-BE49-F238E27FC236}">
                <a16:creationId xmlns:a16="http://schemas.microsoft.com/office/drawing/2014/main" id="{D8711E5A-4231-477B-B957-50662A3E4921}"/>
              </a:ext>
            </a:extLst>
          </p:cNvPr>
          <p:cNvSpPr/>
          <p:nvPr userDrawn="1"/>
        </p:nvSpPr>
        <p:spPr>
          <a:xfrm>
            <a:off x="6096000" y="6754812"/>
            <a:ext cx="6096000" cy="103188"/>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025954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BD951BEC-6D24-4D80-BDEE-5778CEABCB2E}"/>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r>
              <a:rPr lang="en-US"/>
              <a:t>15/09/2023</a:t>
            </a:r>
            <a:endParaRPr lang="en-GB" dirty="0"/>
          </a:p>
        </p:txBody>
      </p:sp>
      <p:sp>
        <p:nvSpPr>
          <p:cNvPr id="8" name="Footer Placeholder 4">
            <a:extLst>
              <a:ext uri="{FF2B5EF4-FFF2-40B4-BE49-F238E27FC236}">
                <a16:creationId xmlns:a16="http://schemas.microsoft.com/office/drawing/2014/main" id="{AF9E27A2-87EC-45AA-902D-31AA918DD44E}"/>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15/09/2023                                                                                                                                                                                    КОНФИДЕНЦИАЛЬНО                                                                                                                         КАРАЧАГАНАК ПЕТРОЛИУМ ОПЕРЕЙТИНГ Б.В.</a:t>
            </a:r>
            <a:endParaRPr lang="en-GB" dirty="0"/>
          </a:p>
        </p:txBody>
      </p:sp>
      <p:sp>
        <p:nvSpPr>
          <p:cNvPr id="11" name="Slide Number Placeholder 5">
            <a:extLst>
              <a:ext uri="{FF2B5EF4-FFF2-40B4-BE49-F238E27FC236}">
                <a16:creationId xmlns:a16="http://schemas.microsoft.com/office/drawing/2014/main" id="{102A44DB-F395-4A25-91A5-3D41C0F9E304}"/>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pic>
        <p:nvPicPr>
          <p:cNvPr id="6" name="Picture 5"/>
          <p:cNvPicPr/>
          <p:nvPr userDrawn="1"/>
        </p:nvPicPr>
        <p:blipFill rotWithShape="1">
          <a:blip r:embed="rId2"/>
          <a:srcRect l="476" t="4361" r="29449" b="23037"/>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5167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0514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0733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6685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1016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1620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3541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55B43B8-51EA-423C-AA9B-BDFD3D5151AC}"/>
              </a:ext>
            </a:extLst>
          </p:cNvPr>
          <p:cNvSpPr/>
          <p:nvPr userDrawn="1"/>
        </p:nvSpPr>
        <p:spPr>
          <a:xfrm>
            <a:off x="0" y="3535062"/>
            <a:ext cx="12192000" cy="3314700"/>
          </a:xfrm>
          <a:prstGeom prst="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7728B678-13FB-4938-8058-8E21911E9D7A}"/>
              </a:ext>
            </a:extLst>
          </p:cNvPr>
          <p:cNvSpPr/>
          <p:nvPr userDrawn="1"/>
        </p:nvSpPr>
        <p:spPr>
          <a:xfrm>
            <a:off x="683568" y="4149194"/>
            <a:ext cx="770350" cy="1334334"/>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00B5C9"/>
              </a:solidFill>
            </a:endParaRPr>
          </a:p>
        </p:txBody>
      </p:sp>
      <p:sp>
        <p:nvSpPr>
          <p:cNvPr id="19" name="Rectangle 18">
            <a:extLst>
              <a:ext uri="{FF2B5EF4-FFF2-40B4-BE49-F238E27FC236}">
                <a16:creationId xmlns:a16="http://schemas.microsoft.com/office/drawing/2014/main" id="{E91F3C88-6932-43FB-B127-883BE07E4F68}"/>
              </a:ext>
            </a:extLst>
          </p:cNvPr>
          <p:cNvSpPr/>
          <p:nvPr userDrawn="1"/>
        </p:nvSpPr>
        <p:spPr>
          <a:xfrm>
            <a:off x="0" y="-8238"/>
            <a:ext cx="12192000" cy="35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5AC5782-9956-4A28-9090-97585E3C4EA4}"/>
              </a:ext>
            </a:extLst>
          </p:cNvPr>
          <p:cNvSpPr/>
          <p:nvPr userDrawn="1"/>
        </p:nvSpPr>
        <p:spPr>
          <a:xfrm>
            <a:off x="0" y="3429000"/>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Rectangle 19">
            <a:extLst>
              <a:ext uri="{FF2B5EF4-FFF2-40B4-BE49-F238E27FC236}">
                <a16:creationId xmlns:a16="http://schemas.microsoft.com/office/drawing/2014/main" id="{43F1AA14-047E-49CB-B7E7-5567060E5078}"/>
              </a:ext>
            </a:extLst>
          </p:cNvPr>
          <p:cNvSpPr/>
          <p:nvPr userDrawn="1"/>
        </p:nvSpPr>
        <p:spPr>
          <a:xfrm>
            <a:off x="6096000" y="6751938"/>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18" name="Picture 17">
            <a:extLst>
              <a:ext uri="{FF2B5EF4-FFF2-40B4-BE49-F238E27FC236}">
                <a16:creationId xmlns:a16="http://schemas.microsoft.com/office/drawing/2014/main" id="{B2B8C3BD-09D3-490C-8BB3-D8CC55BA09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2693" y="1367471"/>
            <a:ext cx="2098907" cy="1581570"/>
          </a:xfrm>
          <a:prstGeom prst="rect">
            <a:avLst/>
          </a:prstGeom>
        </p:spPr>
      </p:pic>
      <p:sp>
        <p:nvSpPr>
          <p:cNvPr id="21" name="Titolo 1">
            <a:extLst>
              <a:ext uri="{FF2B5EF4-FFF2-40B4-BE49-F238E27FC236}">
                <a16:creationId xmlns:a16="http://schemas.microsoft.com/office/drawing/2014/main" id="{F0BB45C6-8760-4DFF-A3EC-4E4CEFF26E04}"/>
              </a:ext>
            </a:extLst>
          </p:cNvPr>
          <p:cNvSpPr>
            <a:spLocks noGrp="1"/>
          </p:cNvSpPr>
          <p:nvPr>
            <p:ph type="ctrTitle" hasCustomPrompt="1"/>
          </p:nvPr>
        </p:nvSpPr>
        <p:spPr>
          <a:xfrm>
            <a:off x="430699" y="3268740"/>
            <a:ext cx="1276088" cy="1866057"/>
          </a:xfrm>
          <a:prstGeom prst="rect">
            <a:avLst/>
          </a:prstGeom>
          <a:noFill/>
        </p:spPr>
        <p:txBody>
          <a:bodyPr anchor="b">
            <a:noAutofit/>
          </a:bodyPr>
          <a:lstStyle>
            <a:lvl1pPr algn="ctr" eaLnBrk="1" hangingPunct="1">
              <a:defRPr lang="it-IT" sz="4000" b="1" kern="1200" dirty="0">
                <a:solidFill>
                  <a:srgbClr val="FFFFFF"/>
                </a:solidFill>
                <a:latin typeface="+mn-lt"/>
                <a:ea typeface="+mj-ea"/>
                <a:cs typeface="+mj-cs"/>
              </a:defRPr>
            </a:lvl1pPr>
          </a:lstStyle>
          <a:p>
            <a:pPr eaLnBrk="1" hangingPunct="1"/>
            <a:r>
              <a:rPr lang="en-US" altLang="en-US" sz="3600" b="1" dirty="0">
                <a:solidFill>
                  <a:srgbClr val="FFFFFF"/>
                </a:solidFill>
                <a:cs typeface="Arial" charset="0"/>
              </a:rPr>
              <a:t>1</a:t>
            </a:r>
          </a:p>
        </p:txBody>
      </p:sp>
    </p:spTree>
    <p:extLst>
      <p:ext uri="{BB962C8B-B14F-4D97-AF65-F5344CB8AC3E}">
        <p14:creationId xmlns:p14="http://schemas.microsoft.com/office/powerpoint/2010/main" val="7042690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3561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7003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2455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6298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1575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1200" y="4035426"/>
            <a:ext cx="10363200" cy="612775"/>
          </a:xfrm>
          <a:prstGeom prst="rect">
            <a:avLst/>
          </a:prstGeom>
        </p:spPr>
        <p:txBody>
          <a:bodyPr/>
          <a:lstStyle>
            <a:lvl1pPr algn="l">
              <a:defRPr sz="2400" b="1" i="0" cap="all">
                <a:solidFill>
                  <a:srgbClr val="FFFFFF"/>
                </a:solidFill>
                <a:latin typeface="Arial"/>
                <a:cs typeface="Arial"/>
              </a:defRPr>
            </a:lvl1pPr>
          </a:lstStyle>
          <a:p>
            <a:r>
              <a:rPr lang="en-GB" dirty="0"/>
              <a:t>Click to edit Master title style</a:t>
            </a:r>
            <a:endParaRPr lang="en-US" dirty="0"/>
          </a:p>
        </p:txBody>
      </p:sp>
      <p:sp>
        <p:nvSpPr>
          <p:cNvPr id="3" name="Subtitle 2"/>
          <p:cNvSpPr>
            <a:spLocks noGrp="1"/>
          </p:cNvSpPr>
          <p:nvPr>
            <p:ph type="subTitle" idx="1"/>
          </p:nvPr>
        </p:nvSpPr>
        <p:spPr>
          <a:xfrm>
            <a:off x="1117600" y="4343400"/>
            <a:ext cx="10363200" cy="685800"/>
          </a:xfrm>
          <a:prstGeom prst="rect">
            <a:avLst/>
          </a:prstGeom>
        </p:spPr>
        <p:txBody>
          <a:bodyPr/>
          <a:lstStyle>
            <a:lvl1pPr marL="0" indent="0" algn="r">
              <a:buNone/>
              <a:defRPr sz="2000" cap="all">
                <a:solidFill>
                  <a:srgbClr val="FFFF00"/>
                </a:solidFill>
                <a:latin typeface="Arial"/>
                <a:cs typeface="Arial"/>
              </a:defRPr>
            </a:lvl1pPr>
            <a:lvl2pPr marL="457223" indent="0" algn="ctr">
              <a:buNone/>
              <a:defRPr>
                <a:solidFill>
                  <a:schemeClr val="tx1">
                    <a:tint val="75000"/>
                  </a:schemeClr>
                </a:solidFill>
              </a:defRPr>
            </a:lvl2pPr>
            <a:lvl3pPr marL="914446" indent="0" algn="ctr">
              <a:buNone/>
              <a:defRPr>
                <a:solidFill>
                  <a:schemeClr val="tx1">
                    <a:tint val="75000"/>
                  </a:schemeClr>
                </a:solidFill>
              </a:defRPr>
            </a:lvl3pPr>
            <a:lvl4pPr marL="1371669" indent="0" algn="ctr">
              <a:buNone/>
              <a:defRPr>
                <a:solidFill>
                  <a:schemeClr val="tx1">
                    <a:tint val="75000"/>
                  </a:schemeClr>
                </a:solidFill>
              </a:defRPr>
            </a:lvl4pPr>
            <a:lvl5pPr marL="1828891"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0" indent="0" algn="ctr">
              <a:buNone/>
              <a:defRPr>
                <a:solidFill>
                  <a:schemeClr val="tx1">
                    <a:tint val="75000"/>
                  </a:schemeClr>
                </a:solidFill>
              </a:defRPr>
            </a:lvl8pPr>
            <a:lvl9pPr marL="3657783" indent="0" algn="ctr">
              <a:buNone/>
              <a:defRPr>
                <a:solidFill>
                  <a:schemeClr val="tx1">
                    <a:tint val="75000"/>
                  </a:schemeClr>
                </a:solidFill>
              </a:defRPr>
            </a:lvl9pPr>
          </a:lstStyle>
          <a:p>
            <a:r>
              <a:rPr lang="en-GB" dirty="0"/>
              <a:t>Click to edit Master subtitle style</a:t>
            </a:r>
            <a:endParaRPr lang="en-US" dirty="0"/>
          </a:p>
        </p:txBody>
      </p:sp>
      <p:sp>
        <p:nvSpPr>
          <p:cNvPr id="6" name="Content Placeholder 2"/>
          <p:cNvSpPr>
            <a:spLocks noGrp="1"/>
          </p:cNvSpPr>
          <p:nvPr>
            <p:ph idx="13"/>
          </p:nvPr>
        </p:nvSpPr>
        <p:spPr>
          <a:xfrm>
            <a:off x="609600" y="5562600"/>
            <a:ext cx="9245600" cy="1066800"/>
          </a:xfrm>
          <a:prstGeom prst="rect">
            <a:avLst/>
          </a:prstGeom>
        </p:spPr>
        <p:txBody>
          <a:bodyPr>
            <a:normAutofit/>
          </a:bodyPr>
          <a:lstStyle>
            <a:lvl1pPr marL="342917" marR="0" indent="-342917" algn="l" defTabSz="457223" rtl="0" eaLnBrk="1" fontAlgn="auto" latinLnBrk="0" hangingPunct="1">
              <a:lnSpc>
                <a:spcPct val="100000"/>
              </a:lnSpc>
              <a:spcBef>
                <a:spcPct val="20000"/>
              </a:spcBef>
              <a:spcAft>
                <a:spcPts val="0"/>
              </a:spcAft>
              <a:buClrTx/>
              <a:buSzTx/>
              <a:buFontTx/>
              <a:buNone/>
              <a:tabLst/>
              <a:defRPr sz="1800" b="0" i="0" cap="all">
                <a:solidFill>
                  <a:schemeClr val="bg1">
                    <a:lumMod val="50000"/>
                  </a:schemeClr>
                </a:solidFill>
                <a:latin typeface="Arial"/>
                <a:cs typeface="Arial"/>
              </a:defRPr>
            </a:lvl1pPr>
          </a:lstStyle>
          <a:p>
            <a:pPr lvl="0"/>
            <a:r>
              <a:rPr lang="en-GB" dirty="0"/>
              <a:t>Click to edit Master text styles</a:t>
            </a:r>
          </a:p>
          <a:p>
            <a:pPr lvl="0"/>
            <a:r>
              <a:rPr lang="en-GB" dirty="0"/>
              <a:t>Click to edit Master text styles</a:t>
            </a:r>
          </a:p>
          <a:p>
            <a:pPr lvl="0"/>
            <a:r>
              <a:rPr lang="en-GB" dirty="0"/>
              <a:t>Click to edit Master text styles</a:t>
            </a:r>
          </a:p>
        </p:txBody>
      </p:sp>
    </p:spTree>
    <p:extLst>
      <p:ext uri="{BB962C8B-B14F-4D97-AF65-F5344CB8AC3E}">
        <p14:creationId xmlns:p14="http://schemas.microsoft.com/office/powerpoint/2010/main" val="1585799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BD951BEC-6D24-4D80-BDEE-5778CEABCB2E}"/>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r>
              <a:rPr lang="en-US"/>
              <a:t>29/08/2023</a:t>
            </a:r>
            <a:endParaRPr lang="en-GB" dirty="0"/>
          </a:p>
        </p:txBody>
      </p:sp>
      <p:sp>
        <p:nvSpPr>
          <p:cNvPr id="8" name="Footer Placeholder 4">
            <a:extLst>
              <a:ext uri="{FF2B5EF4-FFF2-40B4-BE49-F238E27FC236}">
                <a16:creationId xmlns:a16="http://schemas.microsoft.com/office/drawing/2014/main" id="{AF9E27A2-87EC-45AA-902D-31AA918DD44E}"/>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29/08/2023                                                                                                                                                                                                                                                                                                                                                                               KARACHAGANAK PETROLEUM OPERATING B.V</a:t>
            </a:r>
            <a:endParaRPr lang="en-GB" dirty="0"/>
          </a:p>
        </p:txBody>
      </p:sp>
      <p:sp>
        <p:nvSpPr>
          <p:cNvPr id="11" name="Slide Number Placeholder 5">
            <a:extLst>
              <a:ext uri="{FF2B5EF4-FFF2-40B4-BE49-F238E27FC236}">
                <a16:creationId xmlns:a16="http://schemas.microsoft.com/office/drawing/2014/main" id="{102A44DB-F395-4A25-91A5-3D41C0F9E304}"/>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pic>
        <p:nvPicPr>
          <p:cNvPr id="12" name="Content Placeholder 7">
            <a:extLst>
              <a:ext uri="{FF2B5EF4-FFF2-40B4-BE49-F238E27FC236}">
                <a16:creationId xmlns:a16="http://schemas.microsoft.com/office/drawing/2014/main" id="{8264A752-70D9-434A-94B7-FF2C86E32A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p:spPr>
      </p:pic>
      <p:sp>
        <p:nvSpPr>
          <p:cNvPr id="13" name="Rectangle 12">
            <a:extLst>
              <a:ext uri="{FF2B5EF4-FFF2-40B4-BE49-F238E27FC236}">
                <a16:creationId xmlns:a16="http://schemas.microsoft.com/office/drawing/2014/main" id="{C76136EA-776E-4BBF-B0C3-A2681D1066F7}"/>
              </a:ext>
            </a:extLst>
          </p:cNvPr>
          <p:cNvSpPr/>
          <p:nvPr userDrawn="1"/>
        </p:nvSpPr>
        <p:spPr>
          <a:xfrm>
            <a:off x="-1" y="4244083"/>
            <a:ext cx="9757038" cy="1536700"/>
          </a:xfrm>
          <a:prstGeom prst="rect">
            <a:avLst/>
          </a:prstGeom>
          <a:solidFill>
            <a:srgbClr val="00ABC5">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14" name="Rectangle 13">
            <a:extLst>
              <a:ext uri="{FF2B5EF4-FFF2-40B4-BE49-F238E27FC236}">
                <a16:creationId xmlns:a16="http://schemas.microsoft.com/office/drawing/2014/main" id="{60FE704E-4644-43BF-B6A7-320FC061E47B}"/>
              </a:ext>
            </a:extLst>
          </p:cNvPr>
          <p:cNvSpPr/>
          <p:nvPr userDrawn="1"/>
        </p:nvSpPr>
        <p:spPr>
          <a:xfrm>
            <a:off x="-1" y="5765296"/>
            <a:ext cx="8089643" cy="126853"/>
          </a:xfrm>
          <a:prstGeom prst="rect">
            <a:avLst/>
          </a:prstGeom>
          <a:solidFill>
            <a:srgbClr val="FBD741">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17" name="Rectangle 16">
            <a:extLst>
              <a:ext uri="{FF2B5EF4-FFF2-40B4-BE49-F238E27FC236}">
                <a16:creationId xmlns:a16="http://schemas.microsoft.com/office/drawing/2014/main" id="{1425D9C2-03A7-4921-A754-89324102A227}"/>
              </a:ext>
            </a:extLst>
          </p:cNvPr>
          <p:cNvSpPr/>
          <p:nvPr userDrawn="1"/>
        </p:nvSpPr>
        <p:spPr>
          <a:xfrm>
            <a:off x="613037" y="5726867"/>
            <a:ext cx="2154757" cy="215444"/>
          </a:xfrm>
          <a:prstGeom prst="rect">
            <a:avLst/>
          </a:prstGeom>
        </p:spPr>
        <p:txBody>
          <a:bodyPr wrap="none">
            <a:spAutoFit/>
          </a:bodyPr>
          <a:lstStyle/>
          <a:p>
            <a:r>
              <a:rPr lang="en-GB" sz="800" dirty="0"/>
              <a:t>© 2022 Karachaganak Petroleum Operating </a:t>
            </a:r>
            <a:r>
              <a:rPr lang="en-GB" sz="800" dirty="0" err="1"/>
              <a:t>b.v</a:t>
            </a:r>
            <a:endParaRPr lang="en-GB" sz="800" dirty="0"/>
          </a:p>
        </p:txBody>
      </p:sp>
      <p:sp>
        <p:nvSpPr>
          <p:cNvPr id="18" name="Content Placeholder 1">
            <a:extLst>
              <a:ext uri="{FF2B5EF4-FFF2-40B4-BE49-F238E27FC236}">
                <a16:creationId xmlns:a16="http://schemas.microsoft.com/office/drawing/2014/main" id="{E10B9D07-1445-4D84-B94A-B4A83DA45098}"/>
              </a:ext>
            </a:extLst>
          </p:cNvPr>
          <p:cNvSpPr>
            <a:spLocks noGrp="1"/>
          </p:cNvSpPr>
          <p:nvPr>
            <p:ph sz="quarter" idx="10" hasCustomPrompt="1"/>
          </p:nvPr>
        </p:nvSpPr>
        <p:spPr>
          <a:xfrm>
            <a:off x="228599" y="4731905"/>
            <a:ext cx="8848726" cy="952154"/>
          </a:xfrm>
          <a:prstGeom prst="rect">
            <a:avLst/>
          </a:prstGeom>
        </p:spPr>
        <p:txBody>
          <a:bodyPr/>
          <a:lstStyle>
            <a:lvl1pPr marL="0" indent="0">
              <a:buNone/>
              <a:defRPr>
                <a:solidFill>
                  <a:schemeClr val="accent2"/>
                </a:solidFill>
              </a:defRPr>
            </a:lvl1pPr>
          </a:lstStyle>
          <a:p>
            <a:r>
              <a:rPr lang="en-US" dirty="0">
                <a:latin typeface="Calibri" panose="020F0502020204030204" pitchFamily="34" charset="0"/>
                <a:cs typeface="Calibri" panose="020F0502020204030204" pitchFamily="34" charset="0"/>
              </a:rPr>
              <a:t>OpCom/ConCom/JOC and/or any other external/internal meetings/forums/sessions </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1446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82AA-6A3C-4B7E-8611-DE58C42447AC}"/>
              </a:ext>
            </a:extLst>
          </p:cNvPr>
          <p:cNvSpPr>
            <a:spLocks noGrp="1"/>
          </p:cNvSpPr>
          <p:nvPr>
            <p:ph type="title"/>
          </p:nvPr>
        </p:nvSpPr>
        <p:spPr>
          <a:xfrm>
            <a:off x="3635229" y="403225"/>
            <a:ext cx="4921541" cy="473075"/>
          </a:xfrm>
          <a:prstGeom prst="rect">
            <a:avLst/>
          </a:prstGeom>
        </p:spPr>
        <p:txBody>
          <a:bodyPr/>
          <a:lstStyle>
            <a:lvl1pPr algn="ctr">
              <a:defRPr sz="3200" b="1">
                <a:solidFill>
                  <a:schemeClr val="accent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AF8DEA17-3889-4D77-AD3E-7CA42BD25B8A}"/>
              </a:ext>
            </a:extLst>
          </p:cNvPr>
          <p:cNvSpPr>
            <a:spLocks noGrp="1"/>
          </p:cNvSpPr>
          <p:nvPr>
            <p:ph type="dt" sz="half" idx="10"/>
          </p:nvPr>
        </p:nvSpPr>
        <p:spPr/>
        <p:txBody>
          <a:bodyPr/>
          <a:lstStyle/>
          <a:p>
            <a:r>
              <a:rPr lang="en-US"/>
              <a:t>29/08/2023</a:t>
            </a:r>
            <a:endParaRPr lang="en-GB" dirty="0"/>
          </a:p>
        </p:txBody>
      </p:sp>
      <p:sp>
        <p:nvSpPr>
          <p:cNvPr id="4" name="Footer Placeholder 3">
            <a:extLst>
              <a:ext uri="{FF2B5EF4-FFF2-40B4-BE49-F238E27FC236}">
                <a16:creationId xmlns:a16="http://schemas.microsoft.com/office/drawing/2014/main" id="{A2862E90-CA0C-4467-8A15-A230BBAA45D7}"/>
              </a:ext>
            </a:extLst>
          </p:cNvPr>
          <p:cNvSpPr>
            <a:spLocks noGrp="1"/>
          </p:cNvSpPr>
          <p:nvPr>
            <p:ph type="ftr" sz="quarter" idx="11"/>
          </p:nvPr>
        </p:nvSpPr>
        <p:spPr/>
        <p:txBody>
          <a:bodyPr/>
          <a:lstStyle/>
          <a:p>
            <a:r>
              <a:rPr lang="en-US"/>
              <a:t>29/08/2023                                                                                                                                                                                                                                                                                                                                                                               KARACHAGANAK PETROLEUM OPERATING B.V</a:t>
            </a:r>
            <a:endParaRPr lang="en-GB" dirty="0"/>
          </a:p>
        </p:txBody>
      </p:sp>
      <p:sp>
        <p:nvSpPr>
          <p:cNvPr id="5" name="Slide Number Placeholder 4">
            <a:extLst>
              <a:ext uri="{FF2B5EF4-FFF2-40B4-BE49-F238E27FC236}">
                <a16:creationId xmlns:a16="http://schemas.microsoft.com/office/drawing/2014/main" id="{259A4455-E56D-4A2B-AC9E-10EA0546D557}"/>
              </a:ext>
            </a:extLst>
          </p:cNvPr>
          <p:cNvSpPr>
            <a:spLocks noGrp="1"/>
          </p:cNvSpPr>
          <p:nvPr>
            <p:ph type="sldNum" sz="quarter" idx="12"/>
          </p:nvPr>
        </p:nvSpPr>
        <p:spPr/>
        <p:txBody>
          <a:bodyPr/>
          <a:lstStyle/>
          <a:p>
            <a:fld id="{A1EA0EE8-F7EB-4374-9F2A-CCC72ADA4E99}" type="slidenum">
              <a:rPr lang="en-GB" smtClean="0"/>
              <a:pPr/>
              <a:t>‹#›</a:t>
            </a:fld>
            <a:endParaRPr lang="en-GB" dirty="0"/>
          </a:p>
        </p:txBody>
      </p:sp>
    </p:spTree>
    <p:extLst>
      <p:ext uri="{BB962C8B-B14F-4D97-AF65-F5344CB8AC3E}">
        <p14:creationId xmlns:p14="http://schemas.microsoft.com/office/powerpoint/2010/main" val="1625919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55B43B8-51EA-423C-AA9B-BDFD3D5151AC}"/>
              </a:ext>
            </a:extLst>
          </p:cNvPr>
          <p:cNvSpPr/>
          <p:nvPr userDrawn="1"/>
        </p:nvSpPr>
        <p:spPr>
          <a:xfrm>
            <a:off x="0" y="3535062"/>
            <a:ext cx="12192000" cy="3314700"/>
          </a:xfrm>
          <a:prstGeom prst="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7728B678-13FB-4938-8058-8E21911E9D7A}"/>
              </a:ext>
            </a:extLst>
          </p:cNvPr>
          <p:cNvSpPr/>
          <p:nvPr userDrawn="1"/>
        </p:nvSpPr>
        <p:spPr>
          <a:xfrm>
            <a:off x="683568" y="4149194"/>
            <a:ext cx="770350" cy="1334334"/>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00B5C9"/>
              </a:solidFill>
            </a:endParaRPr>
          </a:p>
        </p:txBody>
      </p:sp>
      <p:sp>
        <p:nvSpPr>
          <p:cNvPr id="19" name="Rectangle 18">
            <a:extLst>
              <a:ext uri="{FF2B5EF4-FFF2-40B4-BE49-F238E27FC236}">
                <a16:creationId xmlns:a16="http://schemas.microsoft.com/office/drawing/2014/main" id="{E91F3C88-6932-43FB-B127-883BE07E4F68}"/>
              </a:ext>
            </a:extLst>
          </p:cNvPr>
          <p:cNvSpPr/>
          <p:nvPr userDrawn="1"/>
        </p:nvSpPr>
        <p:spPr>
          <a:xfrm>
            <a:off x="0" y="-8238"/>
            <a:ext cx="12192000" cy="35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5AC5782-9956-4A28-9090-97585E3C4EA4}"/>
              </a:ext>
            </a:extLst>
          </p:cNvPr>
          <p:cNvSpPr/>
          <p:nvPr userDrawn="1"/>
        </p:nvSpPr>
        <p:spPr>
          <a:xfrm>
            <a:off x="0" y="3429000"/>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Rectangle 19">
            <a:extLst>
              <a:ext uri="{FF2B5EF4-FFF2-40B4-BE49-F238E27FC236}">
                <a16:creationId xmlns:a16="http://schemas.microsoft.com/office/drawing/2014/main" id="{43F1AA14-047E-49CB-B7E7-5567060E5078}"/>
              </a:ext>
            </a:extLst>
          </p:cNvPr>
          <p:cNvSpPr/>
          <p:nvPr userDrawn="1"/>
        </p:nvSpPr>
        <p:spPr>
          <a:xfrm>
            <a:off x="6096000" y="6751938"/>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18" name="Picture 17">
            <a:extLst>
              <a:ext uri="{FF2B5EF4-FFF2-40B4-BE49-F238E27FC236}">
                <a16:creationId xmlns:a16="http://schemas.microsoft.com/office/drawing/2014/main" id="{B2B8C3BD-09D3-490C-8BB3-D8CC55BA09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2693" y="1367471"/>
            <a:ext cx="2098907" cy="1581570"/>
          </a:xfrm>
          <a:prstGeom prst="rect">
            <a:avLst/>
          </a:prstGeom>
        </p:spPr>
      </p:pic>
      <p:sp>
        <p:nvSpPr>
          <p:cNvPr id="21" name="Titolo 1">
            <a:extLst>
              <a:ext uri="{FF2B5EF4-FFF2-40B4-BE49-F238E27FC236}">
                <a16:creationId xmlns:a16="http://schemas.microsoft.com/office/drawing/2014/main" id="{F0BB45C6-8760-4DFF-A3EC-4E4CEFF26E04}"/>
              </a:ext>
            </a:extLst>
          </p:cNvPr>
          <p:cNvSpPr>
            <a:spLocks noGrp="1"/>
          </p:cNvSpPr>
          <p:nvPr>
            <p:ph type="ctrTitle" hasCustomPrompt="1"/>
          </p:nvPr>
        </p:nvSpPr>
        <p:spPr>
          <a:xfrm>
            <a:off x="430699" y="3268740"/>
            <a:ext cx="1276088" cy="1866057"/>
          </a:xfrm>
          <a:prstGeom prst="rect">
            <a:avLst/>
          </a:prstGeom>
          <a:noFill/>
        </p:spPr>
        <p:txBody>
          <a:bodyPr anchor="b">
            <a:noAutofit/>
          </a:bodyPr>
          <a:lstStyle>
            <a:lvl1pPr algn="ctr" eaLnBrk="1" hangingPunct="1">
              <a:defRPr lang="it-IT" sz="4000" b="1" kern="1200" dirty="0">
                <a:solidFill>
                  <a:srgbClr val="FFFFFF"/>
                </a:solidFill>
                <a:latin typeface="+mn-lt"/>
                <a:ea typeface="+mj-ea"/>
                <a:cs typeface="+mj-cs"/>
              </a:defRPr>
            </a:lvl1pPr>
          </a:lstStyle>
          <a:p>
            <a:pPr eaLnBrk="1" hangingPunct="1"/>
            <a:r>
              <a:rPr lang="en-US" altLang="en-US" sz="3600" b="1" dirty="0">
                <a:solidFill>
                  <a:srgbClr val="FFFFFF"/>
                </a:solidFill>
                <a:cs typeface="Arial" charset="0"/>
              </a:rPr>
              <a:t>1</a:t>
            </a:r>
          </a:p>
        </p:txBody>
      </p:sp>
    </p:spTree>
    <p:extLst>
      <p:ext uri="{BB962C8B-B14F-4D97-AF65-F5344CB8AC3E}">
        <p14:creationId xmlns:p14="http://schemas.microsoft.com/office/powerpoint/2010/main" val="38385141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hoto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44F85D4-350A-4934-94C2-B0CF17F119D8}"/>
              </a:ext>
            </a:extLst>
          </p:cNvPr>
          <p:cNvSpPr>
            <a:spLocks noGrp="1"/>
          </p:cNvSpPr>
          <p:nvPr>
            <p:ph type="dt" sz="half" idx="10"/>
          </p:nvPr>
        </p:nvSpPr>
        <p:spPr/>
        <p:txBody>
          <a:bodyPr/>
          <a:lstStyle/>
          <a:p>
            <a:r>
              <a:rPr lang="en-US"/>
              <a:t>29/08/2023</a:t>
            </a:r>
            <a:endParaRPr lang="en-GB" dirty="0"/>
          </a:p>
        </p:txBody>
      </p:sp>
      <p:sp>
        <p:nvSpPr>
          <p:cNvPr id="4" name="Footer Placeholder 3">
            <a:extLst>
              <a:ext uri="{FF2B5EF4-FFF2-40B4-BE49-F238E27FC236}">
                <a16:creationId xmlns:a16="http://schemas.microsoft.com/office/drawing/2014/main" id="{E6805AC1-3FF1-4AF9-8803-3CBBBFF911D6}"/>
              </a:ext>
            </a:extLst>
          </p:cNvPr>
          <p:cNvSpPr>
            <a:spLocks noGrp="1"/>
          </p:cNvSpPr>
          <p:nvPr>
            <p:ph type="ftr" sz="quarter" idx="11"/>
          </p:nvPr>
        </p:nvSpPr>
        <p:spPr/>
        <p:txBody>
          <a:bodyPr/>
          <a:lstStyle/>
          <a:p>
            <a:r>
              <a:rPr lang="en-US"/>
              <a:t>29/08/2023                                                                                                                                                                                                                                                                                                                                                                               KARACHAGANAK PETROLEUM OPERATING B.V</a:t>
            </a:r>
            <a:endParaRPr lang="en-GB" dirty="0"/>
          </a:p>
        </p:txBody>
      </p:sp>
      <p:sp>
        <p:nvSpPr>
          <p:cNvPr id="5" name="Slide Number Placeholder 4">
            <a:extLst>
              <a:ext uri="{FF2B5EF4-FFF2-40B4-BE49-F238E27FC236}">
                <a16:creationId xmlns:a16="http://schemas.microsoft.com/office/drawing/2014/main" id="{A84EB158-BBFC-43BB-8377-A5774A8AE0A5}"/>
              </a:ext>
            </a:extLst>
          </p:cNvPr>
          <p:cNvSpPr>
            <a:spLocks noGrp="1"/>
          </p:cNvSpPr>
          <p:nvPr>
            <p:ph type="sldNum" sz="quarter" idx="12"/>
          </p:nvPr>
        </p:nvSpPr>
        <p:spPr/>
        <p:txBody>
          <a:bodyPr/>
          <a:lstStyle/>
          <a:p>
            <a:fld id="{A1EA0EE8-F7EB-4374-9F2A-CCC72ADA4E99}" type="slidenum">
              <a:rPr lang="en-GB" smtClean="0"/>
              <a:pPr/>
              <a:t>‹#›</a:t>
            </a:fld>
            <a:endParaRPr lang="en-GB" dirty="0"/>
          </a:p>
        </p:txBody>
      </p:sp>
      <p:sp>
        <p:nvSpPr>
          <p:cNvPr id="6" name="Picture Placeholder 20">
            <a:extLst>
              <a:ext uri="{FF2B5EF4-FFF2-40B4-BE49-F238E27FC236}">
                <a16:creationId xmlns:a16="http://schemas.microsoft.com/office/drawing/2014/main" id="{11C1103D-CEF6-4A34-BB84-9CD9D6AF06B9}"/>
              </a:ext>
            </a:extLst>
          </p:cNvPr>
          <p:cNvSpPr>
            <a:spLocks noGrp="1"/>
          </p:cNvSpPr>
          <p:nvPr>
            <p:ph type="pic" idx="13"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18">
            <a:extLst>
              <a:ext uri="{FF2B5EF4-FFF2-40B4-BE49-F238E27FC236}">
                <a16:creationId xmlns:a16="http://schemas.microsoft.com/office/drawing/2014/main" id="{B10DB224-1BDC-4CBE-90F4-38C848316105}"/>
              </a:ext>
            </a:extLst>
          </p:cNvPr>
          <p:cNvSpPr>
            <a:spLocks noGrp="1"/>
          </p:cNvSpPr>
          <p:nvPr>
            <p:ph type="pic" idx="14"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19">
            <a:extLst>
              <a:ext uri="{FF2B5EF4-FFF2-40B4-BE49-F238E27FC236}">
                <a16:creationId xmlns:a16="http://schemas.microsoft.com/office/drawing/2014/main" id="{0451E06C-C20B-4542-80E3-B5BF078B8A87}"/>
              </a:ext>
            </a:extLst>
          </p:cNvPr>
          <p:cNvSpPr>
            <a:spLocks noGrp="1"/>
          </p:cNvSpPr>
          <p:nvPr>
            <p:ph type="pic" idx="15"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557546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hoto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44F85D4-350A-4934-94C2-B0CF17F119D8}"/>
              </a:ext>
            </a:extLst>
          </p:cNvPr>
          <p:cNvSpPr>
            <a:spLocks noGrp="1"/>
          </p:cNvSpPr>
          <p:nvPr>
            <p:ph type="dt" sz="half" idx="10"/>
          </p:nvPr>
        </p:nvSpPr>
        <p:spPr/>
        <p:txBody>
          <a:bodyPr/>
          <a:lstStyle/>
          <a:p>
            <a:fld id="{3C5ACA7A-E45D-454A-AFEE-88D14AAC514F}" type="datetime1">
              <a:rPr lang="en-GB" smtClean="0"/>
              <a:t>21/06/2024</a:t>
            </a:fld>
            <a:endParaRPr lang="en-GB" dirty="0"/>
          </a:p>
        </p:txBody>
      </p:sp>
      <p:sp>
        <p:nvSpPr>
          <p:cNvPr id="4" name="Footer Placeholder 3">
            <a:extLst>
              <a:ext uri="{FF2B5EF4-FFF2-40B4-BE49-F238E27FC236}">
                <a16:creationId xmlns:a16="http://schemas.microsoft.com/office/drawing/2014/main" id="{E6805AC1-3FF1-4AF9-8803-3CBBBFF911D6}"/>
              </a:ext>
            </a:extLst>
          </p:cNvPr>
          <p:cNvSpPr>
            <a:spLocks noGrp="1"/>
          </p:cNvSpPr>
          <p:nvPr>
            <p:ph type="ftr" sz="quarter" idx="11"/>
          </p:nvPr>
        </p:nvSpPr>
        <p:spPr/>
        <p:txBody>
          <a:bodyPr/>
          <a:lstStyle/>
          <a:p>
            <a:r>
              <a:rPr lang="en-US"/>
              <a:t>CONFIDENTIAL                                                                                                             KARACHAGANAK PETROLEUM OPERATING B.V.</a:t>
            </a:r>
            <a:endParaRPr lang="en-GB"/>
          </a:p>
          <a:p>
            <a:r>
              <a:rPr lang="en-US"/>
              <a:t> </a:t>
            </a:r>
            <a:endParaRPr lang="en-GB" dirty="0"/>
          </a:p>
        </p:txBody>
      </p:sp>
      <p:sp>
        <p:nvSpPr>
          <p:cNvPr id="5" name="Slide Number Placeholder 4">
            <a:extLst>
              <a:ext uri="{FF2B5EF4-FFF2-40B4-BE49-F238E27FC236}">
                <a16:creationId xmlns:a16="http://schemas.microsoft.com/office/drawing/2014/main" id="{A84EB158-BBFC-43BB-8377-A5774A8AE0A5}"/>
              </a:ext>
            </a:extLst>
          </p:cNvPr>
          <p:cNvSpPr>
            <a:spLocks noGrp="1"/>
          </p:cNvSpPr>
          <p:nvPr>
            <p:ph type="sldNum" sz="quarter" idx="12"/>
          </p:nvPr>
        </p:nvSpPr>
        <p:spPr/>
        <p:txBody>
          <a:bodyPr/>
          <a:lstStyle/>
          <a:p>
            <a:fld id="{A1EA0EE8-F7EB-4374-9F2A-CCC72ADA4E99}" type="slidenum">
              <a:rPr lang="en-GB" smtClean="0"/>
              <a:pPr/>
              <a:t>‹#›</a:t>
            </a:fld>
            <a:endParaRPr lang="en-GB" dirty="0"/>
          </a:p>
        </p:txBody>
      </p:sp>
      <p:sp>
        <p:nvSpPr>
          <p:cNvPr id="6" name="Picture Placeholder 20">
            <a:extLst>
              <a:ext uri="{FF2B5EF4-FFF2-40B4-BE49-F238E27FC236}">
                <a16:creationId xmlns:a16="http://schemas.microsoft.com/office/drawing/2014/main" id="{11C1103D-CEF6-4A34-BB84-9CD9D6AF06B9}"/>
              </a:ext>
            </a:extLst>
          </p:cNvPr>
          <p:cNvSpPr>
            <a:spLocks noGrp="1"/>
          </p:cNvSpPr>
          <p:nvPr>
            <p:ph type="pic" idx="13"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18">
            <a:extLst>
              <a:ext uri="{FF2B5EF4-FFF2-40B4-BE49-F238E27FC236}">
                <a16:creationId xmlns:a16="http://schemas.microsoft.com/office/drawing/2014/main" id="{B10DB224-1BDC-4CBE-90F4-38C848316105}"/>
              </a:ext>
            </a:extLst>
          </p:cNvPr>
          <p:cNvSpPr>
            <a:spLocks noGrp="1"/>
          </p:cNvSpPr>
          <p:nvPr>
            <p:ph type="pic" idx="14"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19">
            <a:extLst>
              <a:ext uri="{FF2B5EF4-FFF2-40B4-BE49-F238E27FC236}">
                <a16:creationId xmlns:a16="http://schemas.microsoft.com/office/drawing/2014/main" id="{0451E06C-C20B-4542-80E3-B5BF078B8A87}"/>
              </a:ext>
            </a:extLst>
          </p:cNvPr>
          <p:cNvSpPr>
            <a:spLocks noGrp="1"/>
          </p:cNvSpPr>
          <p:nvPr>
            <p:ph type="pic" idx="15"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728965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Phot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FA7A-FCC0-44E8-ADF7-832DF1328D86}"/>
              </a:ext>
            </a:extLst>
          </p:cNvPr>
          <p:cNvSpPr>
            <a:spLocks noGrp="1"/>
          </p:cNvSpPr>
          <p:nvPr>
            <p:ph type="title"/>
          </p:nvPr>
        </p:nvSpPr>
        <p:spPr>
          <a:xfrm>
            <a:off x="2381296" y="402794"/>
            <a:ext cx="5568950" cy="582613"/>
          </a:xfrm>
          <a:prstGeom prst="rect">
            <a:avLst/>
          </a:prstGeom>
        </p:spPr>
        <p:txBody>
          <a:bodyPr/>
          <a:lstStyle>
            <a:lvl1pPr algn="ctr">
              <a:defRPr sz="32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99A6C748-72DD-4C78-861F-A78C0222C947}"/>
              </a:ext>
            </a:extLst>
          </p:cNvPr>
          <p:cNvSpPr>
            <a:spLocks noGrp="1"/>
          </p:cNvSpPr>
          <p:nvPr>
            <p:ph type="dt" sz="half" idx="10"/>
          </p:nvPr>
        </p:nvSpPr>
        <p:spPr/>
        <p:txBody>
          <a:bodyPr/>
          <a:lstStyle/>
          <a:p>
            <a:r>
              <a:rPr lang="en-US"/>
              <a:t>29/08/2023</a:t>
            </a:r>
            <a:endParaRPr lang="en-GB" dirty="0"/>
          </a:p>
        </p:txBody>
      </p:sp>
      <p:sp>
        <p:nvSpPr>
          <p:cNvPr id="5" name="Slide Number Placeholder 4">
            <a:extLst>
              <a:ext uri="{FF2B5EF4-FFF2-40B4-BE49-F238E27FC236}">
                <a16:creationId xmlns:a16="http://schemas.microsoft.com/office/drawing/2014/main" id="{5CEC9F04-8F47-4F4F-A1CD-7BA9AE005E50}"/>
              </a:ext>
            </a:extLst>
          </p:cNvPr>
          <p:cNvSpPr>
            <a:spLocks noGrp="1"/>
          </p:cNvSpPr>
          <p:nvPr>
            <p:ph type="sldNum" sz="quarter" idx="12"/>
          </p:nvPr>
        </p:nvSpPr>
        <p:spPr/>
        <p:txBody>
          <a:bodyPr/>
          <a:lstStyle/>
          <a:p>
            <a:fld id="{A1EA0EE8-F7EB-4374-9F2A-CCC72ADA4E99}" type="slidenum">
              <a:rPr lang="en-GB" smtClean="0"/>
              <a:pPr/>
              <a:t>‹#›</a:t>
            </a:fld>
            <a:endParaRPr lang="en-GB" dirty="0"/>
          </a:p>
        </p:txBody>
      </p:sp>
      <p:sp>
        <p:nvSpPr>
          <p:cNvPr id="6" name="직사각형 7">
            <a:extLst>
              <a:ext uri="{FF2B5EF4-FFF2-40B4-BE49-F238E27FC236}">
                <a16:creationId xmlns:a16="http://schemas.microsoft.com/office/drawing/2014/main" id="{8B5DE974-BFF0-4731-95F9-6EEFBA0F11BE}"/>
              </a:ext>
            </a:extLst>
          </p:cNvPr>
          <p:cNvSpPr/>
          <p:nvPr userDrawn="1"/>
        </p:nvSpPr>
        <p:spPr>
          <a:xfrm>
            <a:off x="0"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그림 개체 틀 6">
            <a:extLst>
              <a:ext uri="{FF2B5EF4-FFF2-40B4-BE49-F238E27FC236}">
                <a16:creationId xmlns:a16="http://schemas.microsoft.com/office/drawing/2014/main" id="{069EA79A-7C3E-4577-896A-2E9E2230893C}"/>
              </a:ext>
            </a:extLst>
          </p:cNvPr>
          <p:cNvSpPr>
            <a:spLocks noGrp="1"/>
          </p:cNvSpPr>
          <p:nvPr>
            <p:ph type="pic" sz="quarter" idx="65" hasCustomPrompt="1"/>
          </p:nvPr>
        </p:nvSpPr>
        <p:spPr>
          <a:xfrm>
            <a:off x="5534029" y="2"/>
            <a:ext cx="6657973" cy="6857999"/>
          </a:xfrm>
          <a:custGeom>
            <a:avLst/>
            <a:gdLst>
              <a:gd name="connsiteX0" fmla="*/ 2362199 w 6657973"/>
              <a:gd name="connsiteY0" fmla="*/ 0 h 6857999"/>
              <a:gd name="connsiteX1" fmla="*/ 6657973 w 6657973"/>
              <a:gd name="connsiteY1" fmla="*/ 0 h 6857999"/>
              <a:gd name="connsiteX2" fmla="*/ 6657973 w 6657973"/>
              <a:gd name="connsiteY2" fmla="*/ 3630706 h 6857999"/>
              <a:gd name="connsiteX3" fmla="*/ 6657972 w 6657973"/>
              <a:gd name="connsiteY3" fmla="*/ 6857999 h 6857999"/>
              <a:gd name="connsiteX4" fmla="*/ 2362198 w 6657973"/>
              <a:gd name="connsiteY4" fmla="*/ 6857999 h 6857999"/>
              <a:gd name="connsiteX5" fmla="*/ 2362198 w 6657973"/>
              <a:gd name="connsiteY5" fmla="*/ 6857999 h 6857999"/>
              <a:gd name="connsiteX6" fmla="*/ 0 w 6657973"/>
              <a:gd name="connsiteY6" fmla="*/ 34385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73" h="6857999">
                <a:moveTo>
                  <a:pt x="2362199" y="0"/>
                </a:moveTo>
                <a:lnTo>
                  <a:pt x="6657973" y="0"/>
                </a:lnTo>
                <a:lnTo>
                  <a:pt x="6657973" y="3630706"/>
                </a:lnTo>
                <a:lnTo>
                  <a:pt x="6657972" y="6857999"/>
                </a:lnTo>
                <a:lnTo>
                  <a:pt x="2362198" y="6857999"/>
                </a:lnTo>
                <a:lnTo>
                  <a:pt x="2362198" y="6857999"/>
                </a:lnTo>
                <a:lnTo>
                  <a:pt x="0" y="3438532"/>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 name="Footer Placeholder 3">
            <a:extLst>
              <a:ext uri="{FF2B5EF4-FFF2-40B4-BE49-F238E27FC236}">
                <a16:creationId xmlns:a16="http://schemas.microsoft.com/office/drawing/2014/main" id="{B2D550EE-67B9-43DA-9CFD-4C1DCE163AF7}"/>
              </a:ext>
            </a:extLst>
          </p:cNvPr>
          <p:cNvSpPr>
            <a:spLocks noGrp="1"/>
          </p:cNvSpPr>
          <p:nvPr>
            <p:ph type="ftr" sz="quarter" idx="11"/>
          </p:nvPr>
        </p:nvSpPr>
        <p:spPr/>
        <p:txBody>
          <a:bodyPr/>
          <a:lstStyle/>
          <a:p>
            <a:r>
              <a:rPr lang="en-US"/>
              <a:t>29/08/2023                                                                                                                                                                                                                                                                                                                                                                               KARACHAGANAK PETROLEUM OPERATING B.V</a:t>
            </a:r>
            <a:endParaRPr lang="en-GB" dirty="0"/>
          </a:p>
        </p:txBody>
      </p:sp>
    </p:spTree>
    <p:extLst>
      <p:ext uri="{BB962C8B-B14F-4D97-AF65-F5344CB8AC3E}">
        <p14:creationId xmlns:p14="http://schemas.microsoft.com/office/powerpoint/2010/main" val="11700142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241F4F-C16C-4747-B37C-642EF39ECC44}"/>
              </a:ext>
            </a:extLst>
          </p:cNvPr>
          <p:cNvSpPr/>
          <p:nvPr userDrawn="1"/>
        </p:nvSpPr>
        <p:spPr>
          <a:xfrm>
            <a:off x="0" y="3543300"/>
            <a:ext cx="12192000" cy="3314700"/>
          </a:xfrm>
          <a:prstGeom prst="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D1AFE592-FBF3-49A2-95E7-8917B7DD4DF4}"/>
              </a:ext>
            </a:extLst>
          </p:cNvPr>
          <p:cNvSpPr/>
          <p:nvPr userDrawn="1"/>
        </p:nvSpPr>
        <p:spPr>
          <a:xfrm>
            <a:off x="6096000" y="6754812"/>
            <a:ext cx="6096000" cy="103188"/>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Rectangle 9">
            <a:extLst>
              <a:ext uri="{FF2B5EF4-FFF2-40B4-BE49-F238E27FC236}">
                <a16:creationId xmlns:a16="http://schemas.microsoft.com/office/drawing/2014/main" id="{3AF9BB6F-1977-43D2-802F-64D37E3FB1DE}"/>
              </a:ext>
            </a:extLst>
          </p:cNvPr>
          <p:cNvSpPr/>
          <p:nvPr userDrawn="1"/>
        </p:nvSpPr>
        <p:spPr>
          <a:xfrm>
            <a:off x="0" y="0"/>
            <a:ext cx="12192000" cy="35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C1F5FAC-9DE8-4A62-BF70-AD6851D91F31}"/>
              </a:ext>
            </a:extLst>
          </p:cNvPr>
          <p:cNvSpPr txBox="1"/>
          <p:nvPr userDrawn="1"/>
        </p:nvSpPr>
        <p:spPr>
          <a:xfrm>
            <a:off x="4378777" y="2584036"/>
            <a:ext cx="4552043" cy="1754326"/>
          </a:xfrm>
          <a:prstGeom prst="rect">
            <a:avLst/>
          </a:prstGeom>
          <a:noFill/>
        </p:spPr>
        <p:txBody>
          <a:bodyPr wrap="square" rtlCol="0">
            <a:spAutoFit/>
          </a:bodyPr>
          <a:lstStyle/>
          <a:p>
            <a:r>
              <a:rPr lang="en-US" altLang="ko-KR" sz="5400" dirty="0">
                <a:solidFill>
                  <a:schemeClr val="accent1"/>
                </a:solidFill>
                <a:cs typeface="Arial" pitchFamily="34" charset="0"/>
              </a:rPr>
              <a:t>Thank You!</a:t>
            </a:r>
            <a:endParaRPr lang="ko-KR" altLang="en-US" sz="5400" dirty="0">
              <a:solidFill>
                <a:schemeClr val="accent1"/>
              </a:solidFill>
              <a:cs typeface="Arial" pitchFamily="34" charset="0"/>
            </a:endParaRPr>
          </a:p>
          <a:p>
            <a:endParaRPr lang="en-GB" sz="5400" dirty="0">
              <a:solidFill>
                <a:schemeClr val="accent1"/>
              </a:solidFill>
            </a:endParaRPr>
          </a:p>
        </p:txBody>
      </p:sp>
      <p:sp>
        <p:nvSpPr>
          <p:cNvPr id="8" name="Rectangle 7">
            <a:extLst>
              <a:ext uri="{FF2B5EF4-FFF2-40B4-BE49-F238E27FC236}">
                <a16:creationId xmlns:a16="http://schemas.microsoft.com/office/drawing/2014/main" id="{1B0FD7B9-2459-4D74-A331-FD4317680EC7}"/>
              </a:ext>
            </a:extLst>
          </p:cNvPr>
          <p:cNvSpPr/>
          <p:nvPr userDrawn="1"/>
        </p:nvSpPr>
        <p:spPr>
          <a:xfrm>
            <a:off x="0" y="3441700"/>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1668271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agenda bullet list">
    <p:spTree>
      <p:nvGrpSpPr>
        <p:cNvPr id="1" name=""/>
        <p:cNvGrpSpPr/>
        <p:nvPr/>
      </p:nvGrpSpPr>
      <p:grpSpPr>
        <a:xfrm>
          <a:off x="0" y="0"/>
          <a:ext cx="0" cy="0"/>
          <a:chOff x="0" y="0"/>
          <a:chExt cx="0" cy="0"/>
        </a:xfrm>
      </p:grpSpPr>
      <p:sp>
        <p:nvSpPr>
          <p:cNvPr id="5" name="Segnaposto piè di pagina 2">
            <a:extLst>
              <a:ext uri="{FF2B5EF4-FFF2-40B4-BE49-F238E27FC236}">
                <a16:creationId xmlns:a16="http://schemas.microsoft.com/office/drawing/2014/main" id="{C47BF2F4-F75C-4921-AC8D-AB8937033F7B}"/>
              </a:ext>
            </a:extLst>
          </p:cNvPr>
          <p:cNvSpPr>
            <a:spLocks noGrp="1"/>
          </p:cNvSpPr>
          <p:nvPr>
            <p:ph type="ftr" sz="quarter" idx="3"/>
          </p:nvPr>
        </p:nvSpPr>
        <p:spPr>
          <a:xfrm>
            <a:off x="7210" y="6521963"/>
            <a:ext cx="12184790" cy="332474"/>
          </a:xfrm>
          <a:prstGeom prst="rect">
            <a:avLst/>
          </a:prstGeom>
        </p:spPr>
        <p:txBody>
          <a:bodyPr/>
          <a:lstStyle>
            <a:lvl1pPr>
              <a:defRPr>
                <a:solidFill>
                  <a:srgbClr val="767171"/>
                </a:solidFill>
                <a:latin typeface="Calibri" panose="020F0502020204030204" pitchFamily="34" charset="0"/>
                <a:cs typeface="Calibri" panose="020F0502020204030204" pitchFamily="34" charset="0"/>
              </a:defRPr>
            </a:lvl1pPr>
          </a:lstStyle>
          <a:p>
            <a:pPr algn="ctr"/>
            <a:r>
              <a:rPr lang="en-GB" sz="800"/>
              <a:t>29/08/2023                                                                                                                                                                                                                                                                                                                                                                               KARACHAGANAK PETROLEUM OPERATING B.V</a:t>
            </a:r>
            <a:endParaRPr lang="en-GB" sz="800" dirty="0"/>
          </a:p>
        </p:txBody>
      </p:sp>
      <p:sp>
        <p:nvSpPr>
          <p:cNvPr id="6" name="Slide Number Placeholder 2">
            <a:extLst>
              <a:ext uri="{FF2B5EF4-FFF2-40B4-BE49-F238E27FC236}">
                <a16:creationId xmlns:a16="http://schemas.microsoft.com/office/drawing/2014/main" id="{765365F8-0B0F-4281-A808-D81027A1374B}"/>
              </a:ext>
            </a:extLst>
          </p:cNvPr>
          <p:cNvSpPr>
            <a:spLocks noGrp="1"/>
          </p:cNvSpPr>
          <p:nvPr>
            <p:ph type="sldNum" sz="quarter" idx="10"/>
          </p:nvPr>
        </p:nvSpPr>
        <p:spPr>
          <a:xfrm>
            <a:off x="104274" y="6525526"/>
            <a:ext cx="616226" cy="332474"/>
          </a:xfrm>
          <a:prstGeom prst="rect">
            <a:avLst/>
          </a:prstGeom>
        </p:spPr>
        <p:txBody>
          <a:bodyPr/>
          <a:lstStyle>
            <a:lvl1pPr>
              <a:defRPr sz="1000">
                <a:solidFill>
                  <a:schemeClr val="accent3">
                    <a:lumMod val="50000"/>
                    <a:lumOff val="50000"/>
                  </a:schemeClr>
                </a:solidFill>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7" name="Title 1">
            <a:extLst>
              <a:ext uri="{FF2B5EF4-FFF2-40B4-BE49-F238E27FC236}">
                <a16:creationId xmlns:a16="http://schemas.microsoft.com/office/drawing/2014/main" id="{57E05C84-CEB4-4490-9EB6-4D732264EA83}"/>
              </a:ext>
            </a:extLst>
          </p:cNvPr>
          <p:cNvSpPr>
            <a:spLocks noGrp="1"/>
          </p:cNvSpPr>
          <p:nvPr>
            <p:ph type="title"/>
          </p:nvPr>
        </p:nvSpPr>
        <p:spPr>
          <a:xfrm>
            <a:off x="0" y="197491"/>
            <a:ext cx="12192000" cy="832023"/>
          </a:xfrm>
          <a:prstGeom prst="rect">
            <a:avLst/>
          </a:prstGeom>
        </p:spPr>
        <p:txBody>
          <a:bodyPr/>
          <a:lstStyle>
            <a:lvl1pPr>
              <a:defRPr sz="3200" b="0" cap="none" spc="0">
                <a:ln w="0"/>
                <a:solidFill>
                  <a:schemeClr val="tx2"/>
                </a:solidFill>
                <a:effectLst/>
                <a:latin typeface="Calibri" panose="020F0502020204030204" pitchFamily="34" charset="0"/>
                <a:cs typeface="Calibri" panose="020F0502020204030204" pitchFamily="34" charset="0"/>
              </a:defRPr>
            </a:lvl1pPr>
          </a:lstStyle>
          <a:p>
            <a:endParaRPr lang="en-GB" dirty="0">
              <a:solidFill>
                <a:schemeClr val="accent3"/>
              </a:solidFill>
            </a:endParaRPr>
          </a:p>
        </p:txBody>
      </p:sp>
    </p:spTree>
    <p:extLst>
      <p:ext uri="{BB962C8B-B14F-4D97-AF65-F5344CB8AC3E}">
        <p14:creationId xmlns:p14="http://schemas.microsoft.com/office/powerpoint/2010/main" val="26485260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BD951BEC-6D24-4D80-BDEE-5778CEABCB2E}"/>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r>
              <a:rPr lang="en-US"/>
              <a:t>29/08/2023</a:t>
            </a:r>
            <a:endParaRPr lang="en-GB" dirty="0"/>
          </a:p>
        </p:txBody>
      </p:sp>
      <p:sp>
        <p:nvSpPr>
          <p:cNvPr id="8" name="Footer Placeholder 4">
            <a:extLst>
              <a:ext uri="{FF2B5EF4-FFF2-40B4-BE49-F238E27FC236}">
                <a16:creationId xmlns:a16="http://schemas.microsoft.com/office/drawing/2014/main" id="{AF9E27A2-87EC-45AA-902D-31AA918DD44E}"/>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29/08/2023                                                                                                                                                                                                                                                                                                                                                                               KARACHAGANAK PETROLEUM OPERATING B.V</a:t>
            </a:r>
            <a:endParaRPr lang="en-GB" dirty="0"/>
          </a:p>
        </p:txBody>
      </p:sp>
      <p:sp>
        <p:nvSpPr>
          <p:cNvPr id="11" name="Slide Number Placeholder 5">
            <a:extLst>
              <a:ext uri="{FF2B5EF4-FFF2-40B4-BE49-F238E27FC236}">
                <a16:creationId xmlns:a16="http://schemas.microsoft.com/office/drawing/2014/main" id="{102A44DB-F395-4A25-91A5-3D41C0F9E304}"/>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pic>
        <p:nvPicPr>
          <p:cNvPr id="6" name="Picture 5"/>
          <p:cNvPicPr/>
          <p:nvPr userDrawn="1"/>
        </p:nvPicPr>
        <p:blipFill rotWithShape="1">
          <a:blip r:embed="rId2"/>
          <a:srcRect l="476" t="4361" r="29449" b="23037"/>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53410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BD951BEC-6D24-4D80-BDEE-5778CEABCB2E}"/>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fld id="{07877FD6-306E-4787-AC20-4F0061D7C2B5}" type="datetime1">
              <a:rPr lang="en-GB" smtClean="0"/>
              <a:t>21/06/2024</a:t>
            </a:fld>
            <a:endParaRPr lang="en-GB" dirty="0"/>
          </a:p>
        </p:txBody>
      </p:sp>
      <p:sp>
        <p:nvSpPr>
          <p:cNvPr id="8" name="Footer Placeholder 4">
            <a:extLst>
              <a:ext uri="{FF2B5EF4-FFF2-40B4-BE49-F238E27FC236}">
                <a16:creationId xmlns:a16="http://schemas.microsoft.com/office/drawing/2014/main" id="{AF9E27A2-87EC-45AA-902D-31AA918DD44E}"/>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CONFIDENTIAL                                                                                                             KARACHAGANAK PETROLEUM OPERATING B.V.</a:t>
            </a:r>
            <a:endParaRPr lang="en-GB" dirty="0"/>
          </a:p>
          <a:p>
            <a:r>
              <a:rPr lang="en-US" dirty="0"/>
              <a:t> </a:t>
            </a:r>
            <a:endParaRPr lang="en-GB" dirty="0"/>
          </a:p>
        </p:txBody>
      </p:sp>
      <p:sp>
        <p:nvSpPr>
          <p:cNvPr id="11" name="Slide Number Placeholder 5">
            <a:extLst>
              <a:ext uri="{FF2B5EF4-FFF2-40B4-BE49-F238E27FC236}">
                <a16:creationId xmlns:a16="http://schemas.microsoft.com/office/drawing/2014/main" id="{102A44DB-F395-4A25-91A5-3D41C0F9E304}"/>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pic>
        <p:nvPicPr>
          <p:cNvPr id="12" name="Content Placeholder 7">
            <a:extLst>
              <a:ext uri="{FF2B5EF4-FFF2-40B4-BE49-F238E27FC236}">
                <a16:creationId xmlns:a16="http://schemas.microsoft.com/office/drawing/2014/main" id="{8264A752-70D9-434A-94B7-FF2C86E32A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p:spPr>
      </p:pic>
      <p:sp>
        <p:nvSpPr>
          <p:cNvPr id="13" name="Rectangle 12">
            <a:extLst>
              <a:ext uri="{FF2B5EF4-FFF2-40B4-BE49-F238E27FC236}">
                <a16:creationId xmlns:a16="http://schemas.microsoft.com/office/drawing/2014/main" id="{C76136EA-776E-4BBF-B0C3-A2681D1066F7}"/>
              </a:ext>
            </a:extLst>
          </p:cNvPr>
          <p:cNvSpPr/>
          <p:nvPr userDrawn="1"/>
        </p:nvSpPr>
        <p:spPr>
          <a:xfrm>
            <a:off x="-1" y="4244083"/>
            <a:ext cx="9757038" cy="1536700"/>
          </a:xfrm>
          <a:prstGeom prst="rect">
            <a:avLst/>
          </a:prstGeom>
          <a:solidFill>
            <a:srgbClr val="00ABC5">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14" name="Rectangle 13">
            <a:extLst>
              <a:ext uri="{FF2B5EF4-FFF2-40B4-BE49-F238E27FC236}">
                <a16:creationId xmlns:a16="http://schemas.microsoft.com/office/drawing/2014/main" id="{60FE704E-4644-43BF-B6A7-320FC061E47B}"/>
              </a:ext>
            </a:extLst>
          </p:cNvPr>
          <p:cNvSpPr/>
          <p:nvPr userDrawn="1"/>
        </p:nvSpPr>
        <p:spPr>
          <a:xfrm>
            <a:off x="-1" y="5765296"/>
            <a:ext cx="8089643" cy="126853"/>
          </a:xfrm>
          <a:prstGeom prst="rect">
            <a:avLst/>
          </a:prstGeom>
          <a:solidFill>
            <a:srgbClr val="FBD741">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17" name="Rectangle 16">
            <a:extLst>
              <a:ext uri="{FF2B5EF4-FFF2-40B4-BE49-F238E27FC236}">
                <a16:creationId xmlns:a16="http://schemas.microsoft.com/office/drawing/2014/main" id="{1425D9C2-03A7-4921-A754-89324102A227}"/>
              </a:ext>
            </a:extLst>
          </p:cNvPr>
          <p:cNvSpPr/>
          <p:nvPr userDrawn="1"/>
        </p:nvSpPr>
        <p:spPr>
          <a:xfrm>
            <a:off x="613037" y="5726867"/>
            <a:ext cx="2154757" cy="215444"/>
          </a:xfrm>
          <a:prstGeom prst="rect">
            <a:avLst/>
          </a:prstGeom>
        </p:spPr>
        <p:txBody>
          <a:bodyPr wrap="none">
            <a:spAutoFit/>
          </a:bodyPr>
          <a:lstStyle/>
          <a:p>
            <a:r>
              <a:rPr lang="en-GB" sz="800" dirty="0"/>
              <a:t>© 2021 Karachaganak Petroleum Operating </a:t>
            </a:r>
            <a:r>
              <a:rPr lang="en-GB" sz="800" dirty="0" err="1"/>
              <a:t>b.v</a:t>
            </a:r>
            <a:endParaRPr lang="en-GB" sz="800" dirty="0"/>
          </a:p>
        </p:txBody>
      </p:sp>
      <p:sp>
        <p:nvSpPr>
          <p:cNvPr id="18" name="Content Placeholder 1">
            <a:extLst>
              <a:ext uri="{FF2B5EF4-FFF2-40B4-BE49-F238E27FC236}">
                <a16:creationId xmlns:a16="http://schemas.microsoft.com/office/drawing/2014/main" id="{E10B9D07-1445-4D84-B94A-B4A83DA45098}"/>
              </a:ext>
            </a:extLst>
          </p:cNvPr>
          <p:cNvSpPr>
            <a:spLocks noGrp="1"/>
          </p:cNvSpPr>
          <p:nvPr>
            <p:ph sz="quarter" idx="10" hasCustomPrompt="1"/>
          </p:nvPr>
        </p:nvSpPr>
        <p:spPr>
          <a:xfrm>
            <a:off x="228599" y="4731905"/>
            <a:ext cx="8848726" cy="952154"/>
          </a:xfrm>
          <a:prstGeom prst="rect">
            <a:avLst/>
          </a:prstGeom>
        </p:spPr>
        <p:txBody>
          <a:bodyPr/>
          <a:lstStyle>
            <a:lvl1pPr marL="0" indent="0">
              <a:buNone/>
              <a:defRPr>
                <a:solidFill>
                  <a:schemeClr val="accent2"/>
                </a:solidFill>
              </a:defRPr>
            </a:lvl1pPr>
          </a:lstStyle>
          <a:p>
            <a:r>
              <a:rPr lang="en-US" dirty="0">
                <a:latin typeface="Calibri" panose="020F0502020204030204" pitchFamily="34" charset="0"/>
                <a:cs typeface="Calibri" panose="020F0502020204030204" pitchFamily="34" charset="0"/>
              </a:rPr>
              <a:t>OpCom/ConCom/JOC and/or any other external/internal meetings/forums/sessions </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1160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82AA-6A3C-4B7E-8611-DE58C42447AC}"/>
              </a:ext>
            </a:extLst>
          </p:cNvPr>
          <p:cNvSpPr>
            <a:spLocks noGrp="1"/>
          </p:cNvSpPr>
          <p:nvPr>
            <p:ph type="title"/>
          </p:nvPr>
        </p:nvSpPr>
        <p:spPr>
          <a:xfrm>
            <a:off x="3635229" y="403225"/>
            <a:ext cx="4921541" cy="473075"/>
          </a:xfrm>
          <a:prstGeom prst="rect">
            <a:avLst/>
          </a:prstGeom>
        </p:spPr>
        <p:txBody>
          <a:bodyPr/>
          <a:lstStyle>
            <a:lvl1pPr algn="ctr">
              <a:defRPr sz="3200" b="1">
                <a:solidFill>
                  <a:schemeClr val="accent1"/>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AF8DEA17-3889-4D77-AD3E-7CA42BD25B8A}"/>
              </a:ext>
            </a:extLst>
          </p:cNvPr>
          <p:cNvSpPr>
            <a:spLocks noGrp="1"/>
          </p:cNvSpPr>
          <p:nvPr>
            <p:ph type="dt" sz="half" idx="10"/>
          </p:nvPr>
        </p:nvSpPr>
        <p:spPr/>
        <p:txBody>
          <a:bodyPr/>
          <a:lstStyle/>
          <a:p>
            <a:fld id="{D00A0AF6-E3A1-46D2-A4E3-F374DCDE6AA2}" type="datetime1">
              <a:rPr lang="en-GB" smtClean="0"/>
              <a:t>21/06/2024</a:t>
            </a:fld>
            <a:endParaRPr lang="en-GB" dirty="0"/>
          </a:p>
        </p:txBody>
      </p:sp>
      <p:sp>
        <p:nvSpPr>
          <p:cNvPr id="4" name="Footer Placeholder 3">
            <a:extLst>
              <a:ext uri="{FF2B5EF4-FFF2-40B4-BE49-F238E27FC236}">
                <a16:creationId xmlns:a16="http://schemas.microsoft.com/office/drawing/2014/main" id="{A2862E90-CA0C-4467-8A15-A230BBAA45D7}"/>
              </a:ext>
            </a:extLst>
          </p:cNvPr>
          <p:cNvSpPr>
            <a:spLocks noGrp="1"/>
          </p:cNvSpPr>
          <p:nvPr>
            <p:ph type="ftr" sz="quarter" idx="11"/>
          </p:nvPr>
        </p:nvSpPr>
        <p:spPr/>
        <p:txBody>
          <a:bodyPr/>
          <a:lstStyle/>
          <a:p>
            <a:r>
              <a:rPr lang="en-US"/>
              <a:t>CONFIDENTIAL                                                                                                             KARACHAGANAK PETROLEUM OPERATING B.V.</a:t>
            </a:r>
            <a:endParaRPr lang="en-GB"/>
          </a:p>
          <a:p>
            <a:r>
              <a:rPr lang="en-US"/>
              <a:t> </a:t>
            </a:r>
            <a:endParaRPr lang="en-GB" dirty="0"/>
          </a:p>
        </p:txBody>
      </p:sp>
      <p:sp>
        <p:nvSpPr>
          <p:cNvPr id="5" name="Slide Number Placeholder 4">
            <a:extLst>
              <a:ext uri="{FF2B5EF4-FFF2-40B4-BE49-F238E27FC236}">
                <a16:creationId xmlns:a16="http://schemas.microsoft.com/office/drawing/2014/main" id="{259A4455-E56D-4A2B-AC9E-10EA0546D557}"/>
              </a:ext>
            </a:extLst>
          </p:cNvPr>
          <p:cNvSpPr>
            <a:spLocks noGrp="1"/>
          </p:cNvSpPr>
          <p:nvPr>
            <p:ph type="sldNum" sz="quarter" idx="12"/>
          </p:nvPr>
        </p:nvSpPr>
        <p:spPr/>
        <p:txBody>
          <a:bodyPr/>
          <a:lstStyle/>
          <a:p>
            <a:fld id="{A1EA0EE8-F7EB-4374-9F2A-CCC72ADA4E99}" type="slidenum">
              <a:rPr lang="en-GB" smtClean="0"/>
              <a:pPr/>
              <a:t>‹#›</a:t>
            </a:fld>
            <a:endParaRPr lang="en-GB" dirty="0"/>
          </a:p>
        </p:txBody>
      </p:sp>
    </p:spTree>
    <p:extLst>
      <p:ext uri="{BB962C8B-B14F-4D97-AF65-F5344CB8AC3E}">
        <p14:creationId xmlns:p14="http://schemas.microsoft.com/office/powerpoint/2010/main" val="14390217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55B43B8-51EA-423C-AA9B-BDFD3D5151AC}"/>
              </a:ext>
            </a:extLst>
          </p:cNvPr>
          <p:cNvSpPr/>
          <p:nvPr userDrawn="1"/>
        </p:nvSpPr>
        <p:spPr>
          <a:xfrm>
            <a:off x="0" y="3535062"/>
            <a:ext cx="12192000" cy="3314700"/>
          </a:xfrm>
          <a:prstGeom prst="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7728B678-13FB-4938-8058-8E21911E9D7A}"/>
              </a:ext>
            </a:extLst>
          </p:cNvPr>
          <p:cNvSpPr/>
          <p:nvPr userDrawn="1"/>
        </p:nvSpPr>
        <p:spPr>
          <a:xfrm>
            <a:off x="683568" y="4149194"/>
            <a:ext cx="770350" cy="1334334"/>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00B5C9"/>
              </a:solidFill>
            </a:endParaRPr>
          </a:p>
        </p:txBody>
      </p:sp>
      <p:sp>
        <p:nvSpPr>
          <p:cNvPr id="19" name="Rectangle 18">
            <a:extLst>
              <a:ext uri="{FF2B5EF4-FFF2-40B4-BE49-F238E27FC236}">
                <a16:creationId xmlns:a16="http://schemas.microsoft.com/office/drawing/2014/main" id="{E91F3C88-6932-43FB-B127-883BE07E4F68}"/>
              </a:ext>
            </a:extLst>
          </p:cNvPr>
          <p:cNvSpPr/>
          <p:nvPr userDrawn="1"/>
        </p:nvSpPr>
        <p:spPr>
          <a:xfrm>
            <a:off x="0" y="-8238"/>
            <a:ext cx="12192000" cy="35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5AC5782-9956-4A28-9090-97585E3C4EA4}"/>
              </a:ext>
            </a:extLst>
          </p:cNvPr>
          <p:cNvSpPr/>
          <p:nvPr userDrawn="1"/>
        </p:nvSpPr>
        <p:spPr>
          <a:xfrm>
            <a:off x="0" y="3429000"/>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Rectangle 19">
            <a:extLst>
              <a:ext uri="{FF2B5EF4-FFF2-40B4-BE49-F238E27FC236}">
                <a16:creationId xmlns:a16="http://schemas.microsoft.com/office/drawing/2014/main" id="{43F1AA14-047E-49CB-B7E7-5567060E5078}"/>
              </a:ext>
            </a:extLst>
          </p:cNvPr>
          <p:cNvSpPr/>
          <p:nvPr userDrawn="1"/>
        </p:nvSpPr>
        <p:spPr>
          <a:xfrm>
            <a:off x="6096000" y="6751938"/>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18" name="Picture 17">
            <a:extLst>
              <a:ext uri="{FF2B5EF4-FFF2-40B4-BE49-F238E27FC236}">
                <a16:creationId xmlns:a16="http://schemas.microsoft.com/office/drawing/2014/main" id="{B2B8C3BD-09D3-490C-8BB3-D8CC55BA09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2693" y="1367471"/>
            <a:ext cx="2098907" cy="1581570"/>
          </a:xfrm>
          <a:prstGeom prst="rect">
            <a:avLst/>
          </a:prstGeom>
        </p:spPr>
      </p:pic>
      <p:sp>
        <p:nvSpPr>
          <p:cNvPr id="21" name="Titolo 1">
            <a:extLst>
              <a:ext uri="{FF2B5EF4-FFF2-40B4-BE49-F238E27FC236}">
                <a16:creationId xmlns:a16="http://schemas.microsoft.com/office/drawing/2014/main" id="{F0BB45C6-8760-4DFF-A3EC-4E4CEFF26E04}"/>
              </a:ext>
            </a:extLst>
          </p:cNvPr>
          <p:cNvSpPr>
            <a:spLocks noGrp="1"/>
          </p:cNvSpPr>
          <p:nvPr>
            <p:ph type="ctrTitle" hasCustomPrompt="1"/>
          </p:nvPr>
        </p:nvSpPr>
        <p:spPr>
          <a:xfrm>
            <a:off x="430699" y="3268740"/>
            <a:ext cx="1276088" cy="1866057"/>
          </a:xfrm>
          <a:prstGeom prst="rect">
            <a:avLst/>
          </a:prstGeom>
          <a:noFill/>
        </p:spPr>
        <p:txBody>
          <a:bodyPr anchor="b">
            <a:noAutofit/>
          </a:bodyPr>
          <a:lstStyle>
            <a:lvl1pPr algn="ctr" eaLnBrk="1" hangingPunct="1">
              <a:defRPr lang="it-IT" sz="4000" b="1" kern="1200" dirty="0">
                <a:solidFill>
                  <a:srgbClr val="FFFFFF"/>
                </a:solidFill>
                <a:latin typeface="+mn-lt"/>
                <a:ea typeface="+mj-ea"/>
                <a:cs typeface="+mj-cs"/>
              </a:defRPr>
            </a:lvl1pPr>
          </a:lstStyle>
          <a:p>
            <a:pPr eaLnBrk="1" hangingPunct="1"/>
            <a:r>
              <a:rPr lang="en-US" altLang="en-US" sz="3600" b="1" dirty="0">
                <a:solidFill>
                  <a:srgbClr val="FFFFFF"/>
                </a:solidFill>
                <a:cs typeface="Arial" charset="0"/>
              </a:rPr>
              <a:t>1</a:t>
            </a:r>
          </a:p>
        </p:txBody>
      </p:sp>
    </p:spTree>
    <p:extLst>
      <p:ext uri="{BB962C8B-B14F-4D97-AF65-F5344CB8AC3E}">
        <p14:creationId xmlns:p14="http://schemas.microsoft.com/office/powerpoint/2010/main" val="22709834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Photo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44F85D4-350A-4934-94C2-B0CF17F119D8}"/>
              </a:ext>
            </a:extLst>
          </p:cNvPr>
          <p:cNvSpPr>
            <a:spLocks noGrp="1"/>
          </p:cNvSpPr>
          <p:nvPr>
            <p:ph type="dt" sz="half" idx="10"/>
          </p:nvPr>
        </p:nvSpPr>
        <p:spPr/>
        <p:txBody>
          <a:bodyPr/>
          <a:lstStyle/>
          <a:p>
            <a:fld id="{3C5ACA7A-E45D-454A-AFEE-88D14AAC514F}" type="datetime1">
              <a:rPr lang="en-GB" smtClean="0"/>
              <a:t>21/06/2024</a:t>
            </a:fld>
            <a:endParaRPr lang="en-GB" dirty="0"/>
          </a:p>
        </p:txBody>
      </p:sp>
      <p:sp>
        <p:nvSpPr>
          <p:cNvPr id="4" name="Footer Placeholder 3">
            <a:extLst>
              <a:ext uri="{FF2B5EF4-FFF2-40B4-BE49-F238E27FC236}">
                <a16:creationId xmlns:a16="http://schemas.microsoft.com/office/drawing/2014/main" id="{E6805AC1-3FF1-4AF9-8803-3CBBBFF911D6}"/>
              </a:ext>
            </a:extLst>
          </p:cNvPr>
          <p:cNvSpPr>
            <a:spLocks noGrp="1"/>
          </p:cNvSpPr>
          <p:nvPr>
            <p:ph type="ftr" sz="quarter" idx="11"/>
          </p:nvPr>
        </p:nvSpPr>
        <p:spPr/>
        <p:txBody>
          <a:bodyPr/>
          <a:lstStyle/>
          <a:p>
            <a:r>
              <a:rPr lang="en-US"/>
              <a:t>CONFIDENTIAL                                                                                                             KARACHAGANAK PETROLEUM OPERATING B.V.</a:t>
            </a:r>
            <a:endParaRPr lang="en-GB"/>
          </a:p>
          <a:p>
            <a:r>
              <a:rPr lang="en-US"/>
              <a:t> </a:t>
            </a:r>
            <a:endParaRPr lang="en-GB" dirty="0"/>
          </a:p>
        </p:txBody>
      </p:sp>
      <p:sp>
        <p:nvSpPr>
          <p:cNvPr id="5" name="Slide Number Placeholder 4">
            <a:extLst>
              <a:ext uri="{FF2B5EF4-FFF2-40B4-BE49-F238E27FC236}">
                <a16:creationId xmlns:a16="http://schemas.microsoft.com/office/drawing/2014/main" id="{A84EB158-BBFC-43BB-8377-A5774A8AE0A5}"/>
              </a:ext>
            </a:extLst>
          </p:cNvPr>
          <p:cNvSpPr>
            <a:spLocks noGrp="1"/>
          </p:cNvSpPr>
          <p:nvPr>
            <p:ph type="sldNum" sz="quarter" idx="12"/>
          </p:nvPr>
        </p:nvSpPr>
        <p:spPr/>
        <p:txBody>
          <a:bodyPr/>
          <a:lstStyle/>
          <a:p>
            <a:fld id="{A1EA0EE8-F7EB-4374-9F2A-CCC72ADA4E99}" type="slidenum">
              <a:rPr lang="en-GB" smtClean="0"/>
              <a:pPr/>
              <a:t>‹#›</a:t>
            </a:fld>
            <a:endParaRPr lang="en-GB" dirty="0"/>
          </a:p>
        </p:txBody>
      </p:sp>
      <p:sp>
        <p:nvSpPr>
          <p:cNvPr id="6" name="Picture Placeholder 20">
            <a:extLst>
              <a:ext uri="{FF2B5EF4-FFF2-40B4-BE49-F238E27FC236}">
                <a16:creationId xmlns:a16="http://schemas.microsoft.com/office/drawing/2014/main" id="{11C1103D-CEF6-4A34-BB84-9CD9D6AF06B9}"/>
              </a:ext>
            </a:extLst>
          </p:cNvPr>
          <p:cNvSpPr>
            <a:spLocks noGrp="1"/>
          </p:cNvSpPr>
          <p:nvPr>
            <p:ph type="pic" idx="13"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18">
            <a:extLst>
              <a:ext uri="{FF2B5EF4-FFF2-40B4-BE49-F238E27FC236}">
                <a16:creationId xmlns:a16="http://schemas.microsoft.com/office/drawing/2014/main" id="{B10DB224-1BDC-4CBE-90F4-38C848316105}"/>
              </a:ext>
            </a:extLst>
          </p:cNvPr>
          <p:cNvSpPr>
            <a:spLocks noGrp="1"/>
          </p:cNvSpPr>
          <p:nvPr>
            <p:ph type="pic" idx="14"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19">
            <a:extLst>
              <a:ext uri="{FF2B5EF4-FFF2-40B4-BE49-F238E27FC236}">
                <a16:creationId xmlns:a16="http://schemas.microsoft.com/office/drawing/2014/main" id="{0451E06C-C20B-4542-80E3-B5BF078B8A87}"/>
              </a:ext>
            </a:extLst>
          </p:cNvPr>
          <p:cNvSpPr>
            <a:spLocks noGrp="1"/>
          </p:cNvSpPr>
          <p:nvPr>
            <p:ph type="pic" idx="15"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167949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Phot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FA7A-FCC0-44E8-ADF7-832DF1328D86}"/>
              </a:ext>
            </a:extLst>
          </p:cNvPr>
          <p:cNvSpPr>
            <a:spLocks noGrp="1"/>
          </p:cNvSpPr>
          <p:nvPr>
            <p:ph type="title"/>
          </p:nvPr>
        </p:nvSpPr>
        <p:spPr>
          <a:xfrm>
            <a:off x="2381296" y="402794"/>
            <a:ext cx="5568950" cy="582613"/>
          </a:xfrm>
          <a:prstGeom prst="rect">
            <a:avLst/>
          </a:prstGeom>
        </p:spPr>
        <p:txBody>
          <a:bodyPr/>
          <a:lstStyle>
            <a:lvl1pPr algn="ctr">
              <a:defRPr sz="3200"/>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99A6C748-72DD-4C78-861F-A78C0222C947}"/>
              </a:ext>
            </a:extLst>
          </p:cNvPr>
          <p:cNvSpPr>
            <a:spLocks noGrp="1"/>
          </p:cNvSpPr>
          <p:nvPr>
            <p:ph type="dt" sz="half" idx="10"/>
          </p:nvPr>
        </p:nvSpPr>
        <p:spPr/>
        <p:txBody>
          <a:bodyPr/>
          <a:lstStyle/>
          <a:p>
            <a:fld id="{6AB8E457-AB31-43BD-AB15-FFD9B62AF2FC}" type="datetime1">
              <a:rPr lang="en-GB" smtClean="0"/>
              <a:t>21/06/2024</a:t>
            </a:fld>
            <a:endParaRPr lang="en-GB" dirty="0"/>
          </a:p>
        </p:txBody>
      </p:sp>
      <p:sp>
        <p:nvSpPr>
          <p:cNvPr id="5" name="Slide Number Placeholder 4">
            <a:extLst>
              <a:ext uri="{FF2B5EF4-FFF2-40B4-BE49-F238E27FC236}">
                <a16:creationId xmlns:a16="http://schemas.microsoft.com/office/drawing/2014/main" id="{5CEC9F04-8F47-4F4F-A1CD-7BA9AE005E50}"/>
              </a:ext>
            </a:extLst>
          </p:cNvPr>
          <p:cNvSpPr>
            <a:spLocks noGrp="1"/>
          </p:cNvSpPr>
          <p:nvPr>
            <p:ph type="sldNum" sz="quarter" idx="12"/>
          </p:nvPr>
        </p:nvSpPr>
        <p:spPr/>
        <p:txBody>
          <a:bodyPr/>
          <a:lstStyle/>
          <a:p>
            <a:fld id="{A1EA0EE8-F7EB-4374-9F2A-CCC72ADA4E99}" type="slidenum">
              <a:rPr lang="en-GB" smtClean="0"/>
              <a:pPr/>
              <a:t>‹#›</a:t>
            </a:fld>
            <a:endParaRPr lang="en-GB" dirty="0"/>
          </a:p>
        </p:txBody>
      </p:sp>
      <p:sp>
        <p:nvSpPr>
          <p:cNvPr id="6" name="직사각형 7">
            <a:extLst>
              <a:ext uri="{FF2B5EF4-FFF2-40B4-BE49-F238E27FC236}">
                <a16:creationId xmlns:a16="http://schemas.microsoft.com/office/drawing/2014/main" id="{8B5DE974-BFF0-4731-95F9-6EEFBA0F11BE}"/>
              </a:ext>
            </a:extLst>
          </p:cNvPr>
          <p:cNvSpPr/>
          <p:nvPr userDrawn="1"/>
        </p:nvSpPr>
        <p:spPr>
          <a:xfrm>
            <a:off x="0"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그림 개체 틀 6">
            <a:extLst>
              <a:ext uri="{FF2B5EF4-FFF2-40B4-BE49-F238E27FC236}">
                <a16:creationId xmlns:a16="http://schemas.microsoft.com/office/drawing/2014/main" id="{069EA79A-7C3E-4577-896A-2E9E2230893C}"/>
              </a:ext>
            </a:extLst>
          </p:cNvPr>
          <p:cNvSpPr>
            <a:spLocks noGrp="1"/>
          </p:cNvSpPr>
          <p:nvPr>
            <p:ph type="pic" sz="quarter" idx="65" hasCustomPrompt="1"/>
          </p:nvPr>
        </p:nvSpPr>
        <p:spPr>
          <a:xfrm>
            <a:off x="5534029" y="2"/>
            <a:ext cx="6657973" cy="6857999"/>
          </a:xfrm>
          <a:custGeom>
            <a:avLst/>
            <a:gdLst>
              <a:gd name="connsiteX0" fmla="*/ 2362199 w 6657973"/>
              <a:gd name="connsiteY0" fmla="*/ 0 h 6857999"/>
              <a:gd name="connsiteX1" fmla="*/ 6657973 w 6657973"/>
              <a:gd name="connsiteY1" fmla="*/ 0 h 6857999"/>
              <a:gd name="connsiteX2" fmla="*/ 6657973 w 6657973"/>
              <a:gd name="connsiteY2" fmla="*/ 3630706 h 6857999"/>
              <a:gd name="connsiteX3" fmla="*/ 6657972 w 6657973"/>
              <a:gd name="connsiteY3" fmla="*/ 6857999 h 6857999"/>
              <a:gd name="connsiteX4" fmla="*/ 2362198 w 6657973"/>
              <a:gd name="connsiteY4" fmla="*/ 6857999 h 6857999"/>
              <a:gd name="connsiteX5" fmla="*/ 2362198 w 6657973"/>
              <a:gd name="connsiteY5" fmla="*/ 6857999 h 6857999"/>
              <a:gd name="connsiteX6" fmla="*/ 0 w 6657973"/>
              <a:gd name="connsiteY6" fmla="*/ 34385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73" h="6857999">
                <a:moveTo>
                  <a:pt x="2362199" y="0"/>
                </a:moveTo>
                <a:lnTo>
                  <a:pt x="6657973" y="0"/>
                </a:lnTo>
                <a:lnTo>
                  <a:pt x="6657973" y="3630706"/>
                </a:lnTo>
                <a:lnTo>
                  <a:pt x="6657972" y="6857999"/>
                </a:lnTo>
                <a:lnTo>
                  <a:pt x="2362198" y="6857999"/>
                </a:lnTo>
                <a:lnTo>
                  <a:pt x="2362198" y="6857999"/>
                </a:lnTo>
                <a:lnTo>
                  <a:pt x="0" y="3438532"/>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 name="Footer Placeholder 3">
            <a:extLst>
              <a:ext uri="{FF2B5EF4-FFF2-40B4-BE49-F238E27FC236}">
                <a16:creationId xmlns:a16="http://schemas.microsoft.com/office/drawing/2014/main" id="{B2D550EE-67B9-43DA-9CFD-4C1DCE163AF7}"/>
              </a:ext>
            </a:extLst>
          </p:cNvPr>
          <p:cNvSpPr>
            <a:spLocks noGrp="1"/>
          </p:cNvSpPr>
          <p:nvPr>
            <p:ph type="ftr" sz="quarter" idx="11"/>
          </p:nvPr>
        </p:nvSpPr>
        <p:spPr/>
        <p:txBody>
          <a:bodyPr/>
          <a:lstStyle/>
          <a:p>
            <a:r>
              <a:rPr lang="en-US"/>
              <a:t>CONFIDENTIAL                                                                                                             KARACHAGANAK PETROLEUM OPERATING B.V.</a:t>
            </a:r>
            <a:endParaRPr lang="en-GB"/>
          </a:p>
          <a:p>
            <a:r>
              <a:rPr lang="en-US"/>
              <a:t> </a:t>
            </a:r>
            <a:endParaRPr lang="en-GB" dirty="0"/>
          </a:p>
        </p:txBody>
      </p:sp>
    </p:spTree>
    <p:extLst>
      <p:ext uri="{BB962C8B-B14F-4D97-AF65-F5344CB8AC3E}">
        <p14:creationId xmlns:p14="http://schemas.microsoft.com/office/powerpoint/2010/main" val="17929131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241F4F-C16C-4747-B37C-642EF39ECC44}"/>
              </a:ext>
            </a:extLst>
          </p:cNvPr>
          <p:cNvSpPr/>
          <p:nvPr userDrawn="1"/>
        </p:nvSpPr>
        <p:spPr>
          <a:xfrm>
            <a:off x="0" y="3543300"/>
            <a:ext cx="12192000" cy="3314700"/>
          </a:xfrm>
          <a:prstGeom prst="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D1AFE592-FBF3-49A2-95E7-8917B7DD4DF4}"/>
              </a:ext>
            </a:extLst>
          </p:cNvPr>
          <p:cNvSpPr/>
          <p:nvPr userDrawn="1"/>
        </p:nvSpPr>
        <p:spPr>
          <a:xfrm>
            <a:off x="6096000" y="6754812"/>
            <a:ext cx="6096000" cy="103188"/>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Rectangle 9">
            <a:extLst>
              <a:ext uri="{FF2B5EF4-FFF2-40B4-BE49-F238E27FC236}">
                <a16:creationId xmlns:a16="http://schemas.microsoft.com/office/drawing/2014/main" id="{3AF9BB6F-1977-43D2-802F-64D37E3FB1DE}"/>
              </a:ext>
            </a:extLst>
          </p:cNvPr>
          <p:cNvSpPr/>
          <p:nvPr userDrawn="1"/>
        </p:nvSpPr>
        <p:spPr>
          <a:xfrm>
            <a:off x="0" y="0"/>
            <a:ext cx="12192000" cy="35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C1F5FAC-9DE8-4A62-BF70-AD6851D91F31}"/>
              </a:ext>
            </a:extLst>
          </p:cNvPr>
          <p:cNvSpPr txBox="1"/>
          <p:nvPr userDrawn="1"/>
        </p:nvSpPr>
        <p:spPr>
          <a:xfrm>
            <a:off x="4378777" y="2584036"/>
            <a:ext cx="4552043" cy="1754326"/>
          </a:xfrm>
          <a:prstGeom prst="rect">
            <a:avLst/>
          </a:prstGeom>
          <a:noFill/>
        </p:spPr>
        <p:txBody>
          <a:bodyPr wrap="square" rtlCol="0">
            <a:spAutoFit/>
          </a:bodyPr>
          <a:lstStyle/>
          <a:p>
            <a:r>
              <a:rPr lang="en-US" altLang="ko-KR" sz="5400" dirty="0">
                <a:solidFill>
                  <a:schemeClr val="accent1"/>
                </a:solidFill>
                <a:cs typeface="Arial" pitchFamily="34" charset="0"/>
              </a:rPr>
              <a:t>Thank You!</a:t>
            </a:r>
            <a:endParaRPr lang="ko-KR" altLang="en-US" sz="5400" dirty="0">
              <a:solidFill>
                <a:schemeClr val="accent1"/>
              </a:solidFill>
              <a:cs typeface="Arial" pitchFamily="34" charset="0"/>
            </a:endParaRPr>
          </a:p>
          <a:p>
            <a:endParaRPr lang="en-GB" sz="5400" dirty="0">
              <a:solidFill>
                <a:schemeClr val="accent1"/>
              </a:solidFill>
            </a:endParaRPr>
          </a:p>
        </p:txBody>
      </p:sp>
      <p:sp>
        <p:nvSpPr>
          <p:cNvPr id="8" name="Rectangle 7">
            <a:extLst>
              <a:ext uri="{FF2B5EF4-FFF2-40B4-BE49-F238E27FC236}">
                <a16:creationId xmlns:a16="http://schemas.microsoft.com/office/drawing/2014/main" id="{1B0FD7B9-2459-4D74-A331-FD4317680EC7}"/>
              </a:ext>
            </a:extLst>
          </p:cNvPr>
          <p:cNvSpPr/>
          <p:nvPr userDrawn="1"/>
        </p:nvSpPr>
        <p:spPr>
          <a:xfrm>
            <a:off x="0" y="3441700"/>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143675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hot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FA7A-FCC0-44E8-ADF7-832DF1328D86}"/>
              </a:ext>
            </a:extLst>
          </p:cNvPr>
          <p:cNvSpPr>
            <a:spLocks noGrp="1"/>
          </p:cNvSpPr>
          <p:nvPr>
            <p:ph type="title"/>
          </p:nvPr>
        </p:nvSpPr>
        <p:spPr>
          <a:xfrm>
            <a:off x="2381296" y="402794"/>
            <a:ext cx="5568950" cy="582613"/>
          </a:xfrm>
          <a:prstGeom prst="rect">
            <a:avLst/>
          </a:prstGeom>
        </p:spPr>
        <p:txBody>
          <a:bodyPr/>
          <a:lstStyle>
            <a:lvl1pPr algn="ctr">
              <a:defRPr sz="32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99A6C748-72DD-4C78-861F-A78C0222C947}"/>
              </a:ext>
            </a:extLst>
          </p:cNvPr>
          <p:cNvSpPr>
            <a:spLocks noGrp="1"/>
          </p:cNvSpPr>
          <p:nvPr>
            <p:ph type="dt" sz="half" idx="10"/>
          </p:nvPr>
        </p:nvSpPr>
        <p:spPr/>
        <p:txBody>
          <a:bodyPr/>
          <a:lstStyle/>
          <a:p>
            <a:fld id="{6AB8E457-AB31-43BD-AB15-FFD9B62AF2FC}" type="datetime1">
              <a:rPr lang="en-GB" smtClean="0"/>
              <a:t>21/06/2024</a:t>
            </a:fld>
            <a:endParaRPr lang="en-GB" dirty="0"/>
          </a:p>
        </p:txBody>
      </p:sp>
      <p:sp>
        <p:nvSpPr>
          <p:cNvPr id="5" name="Slide Number Placeholder 4">
            <a:extLst>
              <a:ext uri="{FF2B5EF4-FFF2-40B4-BE49-F238E27FC236}">
                <a16:creationId xmlns:a16="http://schemas.microsoft.com/office/drawing/2014/main" id="{5CEC9F04-8F47-4F4F-A1CD-7BA9AE005E50}"/>
              </a:ext>
            </a:extLst>
          </p:cNvPr>
          <p:cNvSpPr>
            <a:spLocks noGrp="1"/>
          </p:cNvSpPr>
          <p:nvPr>
            <p:ph type="sldNum" sz="quarter" idx="12"/>
          </p:nvPr>
        </p:nvSpPr>
        <p:spPr/>
        <p:txBody>
          <a:bodyPr/>
          <a:lstStyle/>
          <a:p>
            <a:fld id="{A1EA0EE8-F7EB-4374-9F2A-CCC72ADA4E99}" type="slidenum">
              <a:rPr lang="en-GB" smtClean="0"/>
              <a:pPr/>
              <a:t>‹#›</a:t>
            </a:fld>
            <a:endParaRPr lang="en-GB" dirty="0"/>
          </a:p>
        </p:txBody>
      </p:sp>
      <p:sp>
        <p:nvSpPr>
          <p:cNvPr id="6" name="직사각형 7">
            <a:extLst>
              <a:ext uri="{FF2B5EF4-FFF2-40B4-BE49-F238E27FC236}">
                <a16:creationId xmlns:a16="http://schemas.microsoft.com/office/drawing/2014/main" id="{8B5DE974-BFF0-4731-95F9-6EEFBA0F11BE}"/>
              </a:ext>
            </a:extLst>
          </p:cNvPr>
          <p:cNvSpPr/>
          <p:nvPr userDrawn="1"/>
        </p:nvSpPr>
        <p:spPr>
          <a:xfrm>
            <a:off x="0"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그림 개체 틀 6">
            <a:extLst>
              <a:ext uri="{FF2B5EF4-FFF2-40B4-BE49-F238E27FC236}">
                <a16:creationId xmlns:a16="http://schemas.microsoft.com/office/drawing/2014/main" id="{069EA79A-7C3E-4577-896A-2E9E2230893C}"/>
              </a:ext>
            </a:extLst>
          </p:cNvPr>
          <p:cNvSpPr>
            <a:spLocks noGrp="1"/>
          </p:cNvSpPr>
          <p:nvPr>
            <p:ph type="pic" sz="quarter" idx="65" hasCustomPrompt="1"/>
          </p:nvPr>
        </p:nvSpPr>
        <p:spPr>
          <a:xfrm>
            <a:off x="5534029" y="2"/>
            <a:ext cx="6657973" cy="6857999"/>
          </a:xfrm>
          <a:custGeom>
            <a:avLst/>
            <a:gdLst>
              <a:gd name="connsiteX0" fmla="*/ 2362199 w 6657973"/>
              <a:gd name="connsiteY0" fmla="*/ 0 h 6857999"/>
              <a:gd name="connsiteX1" fmla="*/ 6657973 w 6657973"/>
              <a:gd name="connsiteY1" fmla="*/ 0 h 6857999"/>
              <a:gd name="connsiteX2" fmla="*/ 6657973 w 6657973"/>
              <a:gd name="connsiteY2" fmla="*/ 3630706 h 6857999"/>
              <a:gd name="connsiteX3" fmla="*/ 6657972 w 6657973"/>
              <a:gd name="connsiteY3" fmla="*/ 6857999 h 6857999"/>
              <a:gd name="connsiteX4" fmla="*/ 2362198 w 6657973"/>
              <a:gd name="connsiteY4" fmla="*/ 6857999 h 6857999"/>
              <a:gd name="connsiteX5" fmla="*/ 2362198 w 6657973"/>
              <a:gd name="connsiteY5" fmla="*/ 6857999 h 6857999"/>
              <a:gd name="connsiteX6" fmla="*/ 0 w 6657973"/>
              <a:gd name="connsiteY6" fmla="*/ 34385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73" h="6857999">
                <a:moveTo>
                  <a:pt x="2362199" y="0"/>
                </a:moveTo>
                <a:lnTo>
                  <a:pt x="6657973" y="0"/>
                </a:lnTo>
                <a:lnTo>
                  <a:pt x="6657973" y="3630706"/>
                </a:lnTo>
                <a:lnTo>
                  <a:pt x="6657972" y="6857999"/>
                </a:lnTo>
                <a:lnTo>
                  <a:pt x="2362198" y="6857999"/>
                </a:lnTo>
                <a:lnTo>
                  <a:pt x="2362198" y="6857999"/>
                </a:lnTo>
                <a:lnTo>
                  <a:pt x="0" y="3438532"/>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 name="Footer Placeholder 3">
            <a:extLst>
              <a:ext uri="{FF2B5EF4-FFF2-40B4-BE49-F238E27FC236}">
                <a16:creationId xmlns:a16="http://schemas.microsoft.com/office/drawing/2014/main" id="{B2D550EE-67B9-43DA-9CFD-4C1DCE163AF7}"/>
              </a:ext>
            </a:extLst>
          </p:cNvPr>
          <p:cNvSpPr>
            <a:spLocks noGrp="1"/>
          </p:cNvSpPr>
          <p:nvPr>
            <p:ph type="ftr" sz="quarter" idx="11"/>
          </p:nvPr>
        </p:nvSpPr>
        <p:spPr/>
        <p:txBody>
          <a:bodyPr/>
          <a:lstStyle/>
          <a:p>
            <a:r>
              <a:rPr lang="en-US"/>
              <a:t>CONFIDENTIAL                                                                                                             KARACHAGANAK PETROLEUM OPERATING B.V.</a:t>
            </a:r>
            <a:endParaRPr lang="en-GB"/>
          </a:p>
          <a:p>
            <a:r>
              <a:rPr lang="en-US"/>
              <a:t> </a:t>
            </a:r>
            <a:endParaRPr lang="en-GB" dirty="0"/>
          </a:p>
        </p:txBody>
      </p:sp>
    </p:spTree>
    <p:extLst>
      <p:ext uri="{BB962C8B-B14F-4D97-AF65-F5344CB8AC3E}">
        <p14:creationId xmlns:p14="http://schemas.microsoft.com/office/powerpoint/2010/main" val="3887981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241F4F-C16C-4747-B37C-642EF39ECC44}"/>
              </a:ext>
            </a:extLst>
          </p:cNvPr>
          <p:cNvSpPr/>
          <p:nvPr userDrawn="1"/>
        </p:nvSpPr>
        <p:spPr>
          <a:xfrm>
            <a:off x="0" y="3543300"/>
            <a:ext cx="12192000" cy="3314700"/>
          </a:xfrm>
          <a:prstGeom prst="rect">
            <a:avLst/>
          </a:prstGeom>
          <a:solidFill>
            <a:srgbClr val="00A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D1AFE592-FBF3-49A2-95E7-8917B7DD4DF4}"/>
              </a:ext>
            </a:extLst>
          </p:cNvPr>
          <p:cNvSpPr/>
          <p:nvPr userDrawn="1"/>
        </p:nvSpPr>
        <p:spPr>
          <a:xfrm>
            <a:off x="6096000" y="6754812"/>
            <a:ext cx="6096000" cy="103188"/>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Rectangle 9">
            <a:extLst>
              <a:ext uri="{FF2B5EF4-FFF2-40B4-BE49-F238E27FC236}">
                <a16:creationId xmlns:a16="http://schemas.microsoft.com/office/drawing/2014/main" id="{3AF9BB6F-1977-43D2-802F-64D37E3FB1DE}"/>
              </a:ext>
            </a:extLst>
          </p:cNvPr>
          <p:cNvSpPr/>
          <p:nvPr userDrawn="1"/>
        </p:nvSpPr>
        <p:spPr>
          <a:xfrm>
            <a:off x="0" y="0"/>
            <a:ext cx="12192000" cy="35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C1F5FAC-9DE8-4A62-BF70-AD6851D91F31}"/>
              </a:ext>
            </a:extLst>
          </p:cNvPr>
          <p:cNvSpPr txBox="1"/>
          <p:nvPr userDrawn="1"/>
        </p:nvSpPr>
        <p:spPr>
          <a:xfrm>
            <a:off x="4378777" y="2584036"/>
            <a:ext cx="4552043" cy="1754326"/>
          </a:xfrm>
          <a:prstGeom prst="rect">
            <a:avLst/>
          </a:prstGeom>
          <a:noFill/>
        </p:spPr>
        <p:txBody>
          <a:bodyPr wrap="square" rtlCol="0">
            <a:spAutoFit/>
          </a:bodyPr>
          <a:lstStyle/>
          <a:p>
            <a:r>
              <a:rPr lang="en-US" altLang="ko-KR" sz="5400" dirty="0">
                <a:solidFill>
                  <a:schemeClr val="accent1"/>
                </a:solidFill>
                <a:cs typeface="Arial" pitchFamily="34" charset="0"/>
              </a:rPr>
              <a:t>Thank You!</a:t>
            </a:r>
            <a:endParaRPr lang="ko-KR" altLang="en-US" sz="5400" dirty="0">
              <a:solidFill>
                <a:schemeClr val="accent1"/>
              </a:solidFill>
              <a:cs typeface="Arial" pitchFamily="34" charset="0"/>
            </a:endParaRPr>
          </a:p>
          <a:p>
            <a:endParaRPr lang="en-GB" sz="5400" dirty="0">
              <a:solidFill>
                <a:schemeClr val="accent1"/>
              </a:solidFill>
            </a:endParaRPr>
          </a:p>
        </p:txBody>
      </p:sp>
      <p:sp>
        <p:nvSpPr>
          <p:cNvPr id="8" name="Rectangle 7">
            <a:extLst>
              <a:ext uri="{FF2B5EF4-FFF2-40B4-BE49-F238E27FC236}">
                <a16:creationId xmlns:a16="http://schemas.microsoft.com/office/drawing/2014/main" id="{1B0FD7B9-2459-4D74-A331-FD4317680EC7}"/>
              </a:ext>
            </a:extLst>
          </p:cNvPr>
          <p:cNvSpPr/>
          <p:nvPr userDrawn="1"/>
        </p:nvSpPr>
        <p:spPr>
          <a:xfrm>
            <a:off x="0" y="3441700"/>
            <a:ext cx="6096000" cy="11430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295824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agenda bullet list">
    <p:spTree>
      <p:nvGrpSpPr>
        <p:cNvPr id="1" name=""/>
        <p:cNvGrpSpPr/>
        <p:nvPr/>
      </p:nvGrpSpPr>
      <p:grpSpPr>
        <a:xfrm>
          <a:off x="0" y="0"/>
          <a:ext cx="0" cy="0"/>
          <a:chOff x="0" y="0"/>
          <a:chExt cx="0" cy="0"/>
        </a:xfrm>
      </p:grpSpPr>
      <p:sp>
        <p:nvSpPr>
          <p:cNvPr id="5" name="Segnaposto piè di pagina 2">
            <a:extLst>
              <a:ext uri="{FF2B5EF4-FFF2-40B4-BE49-F238E27FC236}">
                <a16:creationId xmlns:a16="http://schemas.microsoft.com/office/drawing/2014/main" id="{C47BF2F4-F75C-4921-AC8D-AB8937033F7B}"/>
              </a:ext>
            </a:extLst>
          </p:cNvPr>
          <p:cNvSpPr>
            <a:spLocks noGrp="1"/>
          </p:cNvSpPr>
          <p:nvPr>
            <p:ph type="ftr" sz="quarter" idx="3"/>
          </p:nvPr>
        </p:nvSpPr>
        <p:spPr>
          <a:xfrm>
            <a:off x="7210" y="6521963"/>
            <a:ext cx="12184790" cy="332474"/>
          </a:xfrm>
          <a:prstGeom prst="rect">
            <a:avLst/>
          </a:prstGeom>
        </p:spPr>
        <p:txBody>
          <a:bodyPr/>
          <a:lstStyle>
            <a:lvl1pPr>
              <a:defRPr>
                <a:solidFill>
                  <a:srgbClr val="767171"/>
                </a:solidFill>
                <a:latin typeface="Calibri" panose="020F0502020204030204" pitchFamily="34" charset="0"/>
                <a:cs typeface="Calibri" panose="020F0502020204030204" pitchFamily="34" charset="0"/>
              </a:defRPr>
            </a:lvl1pPr>
          </a:lstStyle>
          <a:p>
            <a:pPr algn="ctr"/>
            <a:r>
              <a:rPr lang="en-GB" sz="800" dirty="0"/>
              <a:t> DD/MM/YYYY                                                                                                                                                                                                          CONFIDENTIAL                                                                                                                                              KARACHAGANAK PETROLEUM OPERATING B.V</a:t>
            </a:r>
          </a:p>
        </p:txBody>
      </p:sp>
      <p:sp>
        <p:nvSpPr>
          <p:cNvPr id="6" name="Slide Number Placeholder 2">
            <a:extLst>
              <a:ext uri="{FF2B5EF4-FFF2-40B4-BE49-F238E27FC236}">
                <a16:creationId xmlns:a16="http://schemas.microsoft.com/office/drawing/2014/main" id="{765365F8-0B0F-4281-A808-D81027A1374B}"/>
              </a:ext>
            </a:extLst>
          </p:cNvPr>
          <p:cNvSpPr>
            <a:spLocks noGrp="1"/>
          </p:cNvSpPr>
          <p:nvPr>
            <p:ph type="sldNum" sz="quarter" idx="10"/>
          </p:nvPr>
        </p:nvSpPr>
        <p:spPr>
          <a:xfrm>
            <a:off x="104274" y="6525526"/>
            <a:ext cx="616226" cy="332474"/>
          </a:xfrm>
          <a:prstGeom prst="rect">
            <a:avLst/>
          </a:prstGeom>
        </p:spPr>
        <p:txBody>
          <a:bodyPr/>
          <a:lstStyle>
            <a:lvl1pPr>
              <a:defRPr sz="1000">
                <a:solidFill>
                  <a:schemeClr val="accent3">
                    <a:lumMod val="50000"/>
                    <a:lumOff val="50000"/>
                  </a:schemeClr>
                </a:solidFill>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7" name="Title 1">
            <a:extLst>
              <a:ext uri="{FF2B5EF4-FFF2-40B4-BE49-F238E27FC236}">
                <a16:creationId xmlns:a16="http://schemas.microsoft.com/office/drawing/2014/main" id="{57E05C84-CEB4-4490-9EB6-4D732264EA83}"/>
              </a:ext>
            </a:extLst>
          </p:cNvPr>
          <p:cNvSpPr>
            <a:spLocks noGrp="1"/>
          </p:cNvSpPr>
          <p:nvPr>
            <p:ph type="title"/>
          </p:nvPr>
        </p:nvSpPr>
        <p:spPr>
          <a:xfrm>
            <a:off x="0" y="197491"/>
            <a:ext cx="12192000" cy="832023"/>
          </a:xfrm>
          <a:prstGeom prst="rect">
            <a:avLst/>
          </a:prstGeom>
        </p:spPr>
        <p:txBody>
          <a:bodyPr/>
          <a:lstStyle>
            <a:lvl1pPr>
              <a:defRPr sz="3200" b="0" cap="none" spc="0">
                <a:ln w="0"/>
                <a:solidFill>
                  <a:schemeClr val="tx2"/>
                </a:solidFill>
                <a:effectLst/>
                <a:latin typeface="Calibri" panose="020F0502020204030204" pitchFamily="34" charset="0"/>
                <a:cs typeface="Calibri" panose="020F0502020204030204" pitchFamily="34" charset="0"/>
              </a:defRPr>
            </a:lvl1pPr>
          </a:lstStyle>
          <a:p>
            <a:endParaRPr lang="en-GB" dirty="0">
              <a:solidFill>
                <a:schemeClr val="accent3"/>
              </a:solidFill>
            </a:endParaRPr>
          </a:p>
        </p:txBody>
      </p:sp>
    </p:spTree>
    <p:extLst>
      <p:ext uri="{BB962C8B-B14F-4D97-AF65-F5344CB8AC3E}">
        <p14:creationId xmlns:p14="http://schemas.microsoft.com/office/powerpoint/2010/main" val="428075941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BD951BEC-6D24-4D80-BDEE-5778CEABCB2E}"/>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fld id="{07877FD6-306E-4787-AC20-4F0061D7C2B5}" type="datetime1">
              <a:rPr lang="en-GB" smtClean="0"/>
              <a:t>21/06/2024</a:t>
            </a:fld>
            <a:endParaRPr lang="en-GB" dirty="0"/>
          </a:p>
        </p:txBody>
      </p:sp>
      <p:sp>
        <p:nvSpPr>
          <p:cNvPr id="8" name="Footer Placeholder 4">
            <a:extLst>
              <a:ext uri="{FF2B5EF4-FFF2-40B4-BE49-F238E27FC236}">
                <a16:creationId xmlns:a16="http://schemas.microsoft.com/office/drawing/2014/main" id="{AF9E27A2-87EC-45AA-902D-31AA918DD44E}"/>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CONFIDENTIAL                                                                                                             KARACHAGANAK PETROLEUM OPERATING B.V.</a:t>
            </a:r>
            <a:endParaRPr lang="en-GB"/>
          </a:p>
          <a:p>
            <a:r>
              <a:rPr lang="en-US"/>
              <a:t> </a:t>
            </a:r>
            <a:endParaRPr lang="en-GB" dirty="0"/>
          </a:p>
        </p:txBody>
      </p:sp>
      <p:sp>
        <p:nvSpPr>
          <p:cNvPr id="11" name="Slide Number Placeholder 5">
            <a:extLst>
              <a:ext uri="{FF2B5EF4-FFF2-40B4-BE49-F238E27FC236}">
                <a16:creationId xmlns:a16="http://schemas.microsoft.com/office/drawing/2014/main" id="{102A44DB-F395-4A25-91A5-3D41C0F9E304}"/>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pic>
        <p:nvPicPr>
          <p:cNvPr id="6" name="Picture 5"/>
          <p:cNvPicPr/>
          <p:nvPr userDrawn="1"/>
        </p:nvPicPr>
        <p:blipFill rotWithShape="1">
          <a:blip r:embed="rId2"/>
          <a:srcRect l="476" t="4361" r="29449" b="23037"/>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130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Klogo.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68001" y="6172200"/>
            <a:ext cx="106256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6019800"/>
            <a:ext cx="12192000" cy="1588"/>
          </a:xfrm>
          <a:prstGeom prst="line">
            <a:avLst/>
          </a:prstGeom>
          <a:ln>
            <a:solidFill>
              <a:srgbClr val="00B5C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838200"/>
            <a:ext cx="12192000" cy="1588"/>
          </a:xfrm>
          <a:prstGeom prst="line">
            <a:avLst/>
          </a:prstGeom>
          <a:ln>
            <a:solidFill>
              <a:srgbClr val="00B5C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a:p>
        </p:txBody>
      </p:sp>
      <p:sp>
        <p:nvSpPr>
          <p:cNvPr id="6" name="Content Placeholder 2"/>
          <p:cNvSpPr>
            <a:spLocks noGrp="1"/>
          </p:cNvSpPr>
          <p:nvPr>
            <p:ph idx="1"/>
          </p:nvPr>
        </p:nvSpPr>
        <p:spPr>
          <a:xfrm>
            <a:off x="609599" y="1066801"/>
            <a:ext cx="11121292" cy="464820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Date Placeholder 2"/>
          <p:cNvSpPr>
            <a:spLocks noGrp="1"/>
          </p:cNvSpPr>
          <p:nvPr>
            <p:ph type="dt" sz="half" idx="10"/>
          </p:nvPr>
        </p:nvSpPr>
        <p:spPr/>
        <p:txBody>
          <a:bodyPr/>
          <a:lstStyle>
            <a:lvl1pPr>
              <a:defRPr smtClean="0"/>
            </a:lvl1pPr>
          </a:lstStyle>
          <a:p>
            <a:pPr>
              <a:defRPr/>
            </a:pPr>
            <a:endParaRPr lang="en-US" dirty="0">
              <a:solidFill>
                <a:schemeClr val="bg1">
                  <a:lumMod val="50000"/>
                </a:schemeClr>
              </a:solidFill>
            </a:endParaRPr>
          </a:p>
        </p:txBody>
      </p:sp>
      <p:sp>
        <p:nvSpPr>
          <p:cNvPr id="9" name="Footer Placeholder 3"/>
          <p:cNvSpPr>
            <a:spLocks noGrp="1"/>
          </p:cNvSpPr>
          <p:nvPr>
            <p:ph type="ftr" sz="quarter" idx="11"/>
          </p:nvPr>
        </p:nvSpPr>
        <p:spPr/>
        <p:txBody>
          <a:bodyPr/>
          <a:lstStyle>
            <a:lvl1pPr>
              <a:defRPr smtClean="0"/>
            </a:lvl1pPr>
          </a:lstStyle>
          <a:p>
            <a:pPr>
              <a:defRPr/>
            </a:pPr>
            <a:endParaRPr lang="en-US" dirty="0"/>
          </a:p>
        </p:txBody>
      </p:sp>
      <p:sp>
        <p:nvSpPr>
          <p:cNvPr id="10" name="Slide Number Placeholder 4"/>
          <p:cNvSpPr>
            <a:spLocks noGrp="1"/>
          </p:cNvSpPr>
          <p:nvPr>
            <p:ph type="sldNum" sz="quarter" idx="12"/>
          </p:nvPr>
        </p:nvSpPr>
        <p:spPr/>
        <p:txBody>
          <a:bodyPr/>
          <a:lstStyle>
            <a:lvl1pPr>
              <a:defRPr/>
            </a:lvl1pPr>
          </a:lstStyle>
          <a:p>
            <a:pPr>
              <a:defRPr/>
            </a:pPr>
            <a:fld id="{C6046570-746E-4279-BC6A-0B0A30743184}" type="slidenum">
              <a:rPr lang="en-US"/>
              <a:pPr>
                <a:defRPr/>
              </a:pPr>
              <a:t>‹#›</a:t>
            </a:fld>
            <a:endParaRPr lang="en-US" dirty="0"/>
          </a:p>
        </p:txBody>
      </p:sp>
    </p:spTree>
    <p:extLst>
      <p:ext uri="{BB962C8B-B14F-4D97-AF65-F5344CB8AC3E}">
        <p14:creationId xmlns:p14="http://schemas.microsoft.com/office/powerpoint/2010/main" val="4166119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3.png"/><Relationship Id="rId2" Type="http://schemas.openxmlformats.org/officeDocument/2006/relationships/slideLayout" Target="../slideLayouts/slideLayout12.xml"/><Relationship Id="rId16"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1.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3.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2.png"/><Relationship Id="rId5" Type="http://schemas.openxmlformats.org/officeDocument/2006/relationships/slideLayout" Target="../slideLayouts/slideLayout40.xml"/><Relationship Id="rId10" Type="http://schemas.openxmlformats.org/officeDocument/2006/relationships/image" Target="../media/image1.png"/><Relationship Id="rId4" Type="http://schemas.openxmlformats.org/officeDocument/2006/relationships/slideLayout" Target="../slideLayouts/slideLayout39.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6.xml"/><Relationship Id="rId7"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image" Target="../media/image3.png"/><Relationship Id="rId4" Type="http://schemas.openxmlformats.org/officeDocument/2006/relationships/slideLayout" Target="../slideLayouts/slideLayout47.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EDC2D88-F756-409E-A6AD-5FB8AC61F740}"/>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fld id="{922A8635-A0BB-4D86-8B82-E94776279AB9}" type="datetime1">
              <a:rPr lang="en-GB" smtClean="0"/>
              <a:t>21/06/2024</a:t>
            </a:fld>
            <a:endParaRPr lang="en-GB" dirty="0"/>
          </a:p>
        </p:txBody>
      </p:sp>
      <p:sp>
        <p:nvSpPr>
          <p:cNvPr id="5" name="Footer Placeholder 4">
            <a:extLst>
              <a:ext uri="{FF2B5EF4-FFF2-40B4-BE49-F238E27FC236}">
                <a16:creationId xmlns:a16="http://schemas.microsoft.com/office/drawing/2014/main" id="{C230DAF9-2AB2-4D4C-86E8-4CB3AEEC01D4}"/>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CONFIDENTIAL                                                                                                             KARACHAGANAK PETROLEUM OPERATING B.V.</a:t>
            </a:r>
            <a:endParaRPr lang="en-GB" dirty="0"/>
          </a:p>
          <a:p>
            <a:r>
              <a:rPr lang="en-US" dirty="0"/>
              <a:t> </a:t>
            </a:r>
            <a:endParaRPr lang="en-GB" dirty="0"/>
          </a:p>
        </p:txBody>
      </p:sp>
      <p:pic>
        <p:nvPicPr>
          <p:cNvPr id="13" name="Picture 12">
            <a:extLst>
              <a:ext uri="{FF2B5EF4-FFF2-40B4-BE49-F238E27FC236}">
                <a16:creationId xmlns:a16="http://schemas.microsoft.com/office/drawing/2014/main" id="{44740D2D-805D-44C1-82BA-EB5BB699F25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1875" y="441940"/>
            <a:ext cx="610144" cy="459756"/>
          </a:xfrm>
          <a:prstGeom prst="rect">
            <a:avLst/>
          </a:prstGeom>
        </p:spPr>
      </p:pic>
      <p:pic>
        <p:nvPicPr>
          <p:cNvPr id="14" name="Picture 2">
            <a:extLst>
              <a:ext uri="{FF2B5EF4-FFF2-40B4-BE49-F238E27FC236}">
                <a16:creationId xmlns:a16="http://schemas.microsoft.com/office/drawing/2014/main" id="{809166C6-DBB6-4FC3-BF3D-758B518F65CD}"/>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588" y="978966"/>
            <a:ext cx="8185151" cy="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32B005A1-6EA9-4A9A-8612-7FFAFB646351}"/>
              </a:ext>
            </a:extLst>
          </p:cNvPr>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l="34779" t="4" b="362"/>
          <a:stretch/>
        </p:blipFill>
        <p:spPr bwMode="auto">
          <a:xfrm rot="10800000">
            <a:off x="6853614" y="979133"/>
            <a:ext cx="5338385"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8">
            <a:extLst>
              <a:ext uri="{FF2B5EF4-FFF2-40B4-BE49-F238E27FC236}">
                <a16:creationId xmlns:a16="http://schemas.microsoft.com/office/drawing/2014/main" id="{DB588E73-ED99-458A-807D-1CAF280B27F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1"/>
            <a:ext cx="12192000" cy="6895199"/>
          </a:xfrm>
          <a:prstGeom prst="rect">
            <a:avLst/>
          </a:prstGeom>
        </p:spPr>
      </p:pic>
      <p:sp>
        <p:nvSpPr>
          <p:cNvPr id="6" name="Slide Number Placeholder 5">
            <a:extLst>
              <a:ext uri="{FF2B5EF4-FFF2-40B4-BE49-F238E27FC236}">
                <a16:creationId xmlns:a16="http://schemas.microsoft.com/office/drawing/2014/main" id="{E8E87CC8-56A0-4A49-8ECF-82B905EE1545}"/>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spTree>
    <p:extLst>
      <p:ext uri="{BB962C8B-B14F-4D97-AF65-F5344CB8AC3E}">
        <p14:creationId xmlns:p14="http://schemas.microsoft.com/office/powerpoint/2010/main" val="1539549611"/>
      </p:ext>
    </p:extLst>
  </p:cSld>
  <p:clrMap bg1="lt1" tx1="dk1" bg2="lt2" tx2="dk2" accent1="accent1" accent2="accent2" accent3="accent3" accent4="accent4" accent5="accent5" accent6="accent6" hlink="hlink" folHlink="folHlink"/>
  <p:sldLayoutIdLst>
    <p:sldLayoutId id="2147483843" r:id="rId1"/>
    <p:sldLayoutId id="2147483847" r:id="rId2"/>
    <p:sldLayoutId id="2147483846" r:id="rId3"/>
    <p:sldLayoutId id="2147483849" r:id="rId4"/>
    <p:sldLayoutId id="2147483850" r:id="rId5"/>
    <p:sldLayoutId id="2147483848" r:id="rId6"/>
    <p:sldLayoutId id="2147483851" r:id="rId7"/>
    <p:sldLayoutId id="2147483855"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76200"/>
            <a:ext cx="11120967" cy="762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075" name="Text Placeholder 2"/>
          <p:cNvSpPr>
            <a:spLocks noGrp="1"/>
          </p:cNvSpPr>
          <p:nvPr>
            <p:ph type="body" idx="1"/>
          </p:nvPr>
        </p:nvSpPr>
        <p:spPr bwMode="auto">
          <a:xfrm>
            <a:off x="609601" y="1066800"/>
            <a:ext cx="1112096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10" name="Date Placeholder 2"/>
          <p:cNvSpPr>
            <a:spLocks noGrp="1"/>
          </p:cNvSpPr>
          <p:nvPr>
            <p:ph type="dt" sz="half" idx="2"/>
          </p:nvPr>
        </p:nvSpPr>
        <p:spPr>
          <a:xfrm>
            <a:off x="609600" y="6400800"/>
            <a:ext cx="2844800" cy="152400"/>
          </a:xfrm>
          <a:prstGeom prst="rect">
            <a:avLst/>
          </a:prstGeom>
        </p:spPr>
        <p:txBody>
          <a:bodyPr vert="horz" lIns="91440" tIns="45720" rIns="91440" bIns="45720" rtlCol="0" anchor="ctr"/>
          <a:lstStyle>
            <a:lvl1pPr fontAlgn="auto">
              <a:spcBef>
                <a:spcPts val="0"/>
              </a:spcBef>
              <a:spcAft>
                <a:spcPts val="0"/>
              </a:spcAft>
              <a:defRPr sz="1000" smtClean="0">
                <a:solidFill>
                  <a:schemeClr val="tx1">
                    <a:tint val="75000"/>
                  </a:schemeClr>
                </a:solidFill>
                <a:latin typeface="+mn-lt"/>
              </a:defRPr>
            </a:lvl1pPr>
          </a:lstStyle>
          <a:p>
            <a:pPr>
              <a:defRPr/>
            </a:pPr>
            <a:endParaRPr lang="en-US" dirty="0">
              <a:solidFill>
                <a:schemeClr val="bg1">
                  <a:lumMod val="50000"/>
                </a:schemeClr>
              </a:solidFill>
            </a:endParaRPr>
          </a:p>
        </p:txBody>
      </p:sp>
      <p:sp>
        <p:nvSpPr>
          <p:cNvPr id="11" name="Footer Placeholder 3"/>
          <p:cNvSpPr>
            <a:spLocks noGrp="1"/>
          </p:cNvSpPr>
          <p:nvPr>
            <p:ph type="ftr" sz="quarter" idx="3"/>
          </p:nvPr>
        </p:nvSpPr>
        <p:spPr>
          <a:xfrm>
            <a:off x="609600" y="6248400"/>
            <a:ext cx="5892800" cy="152400"/>
          </a:xfrm>
          <a:prstGeom prst="rect">
            <a:avLst/>
          </a:prstGeom>
        </p:spPr>
        <p:txBody>
          <a:bodyPr vert="horz" lIns="91440" tIns="45720" rIns="91440" bIns="45720" rtlCol="0" anchor="ctr"/>
          <a:lstStyle>
            <a:lvl1pPr fontAlgn="auto">
              <a:spcBef>
                <a:spcPts val="0"/>
              </a:spcBef>
              <a:spcAft>
                <a:spcPts val="0"/>
              </a:spcAft>
              <a:defRPr sz="1000" b="1" cap="all" smtClean="0">
                <a:solidFill>
                  <a:schemeClr val="bg1">
                    <a:lumMod val="50000"/>
                  </a:schemeClr>
                </a:solidFill>
                <a:latin typeface="+mn-lt"/>
                <a:cs typeface="+mn-cs"/>
              </a:defRPr>
            </a:lvl1pPr>
          </a:lstStyle>
          <a:p>
            <a:pPr>
              <a:defRPr/>
            </a:pPr>
            <a:endParaRPr lang="en-US" dirty="0"/>
          </a:p>
        </p:txBody>
      </p:sp>
      <p:sp>
        <p:nvSpPr>
          <p:cNvPr id="12" name="Slide Number Placeholder 4"/>
          <p:cNvSpPr>
            <a:spLocks noGrp="1"/>
          </p:cNvSpPr>
          <p:nvPr>
            <p:ph type="sldNum" sz="quarter" idx="4"/>
          </p:nvPr>
        </p:nvSpPr>
        <p:spPr>
          <a:xfrm>
            <a:off x="609600" y="6553200"/>
            <a:ext cx="2438400" cy="228600"/>
          </a:xfrm>
          <a:prstGeom prst="rect">
            <a:avLst/>
          </a:prstGeom>
        </p:spPr>
        <p:txBody>
          <a:bodyPr vert="horz" lIns="91440" tIns="45720" rIns="91440" bIns="45720" rtlCol="0" anchor="ctr"/>
          <a:lstStyle>
            <a:lvl1pPr fontAlgn="auto">
              <a:spcBef>
                <a:spcPts val="0"/>
              </a:spcBef>
              <a:spcAft>
                <a:spcPts val="0"/>
              </a:spcAft>
              <a:defRPr sz="1200">
                <a:solidFill>
                  <a:schemeClr val="bg1">
                    <a:lumMod val="50000"/>
                  </a:schemeClr>
                </a:solidFill>
                <a:latin typeface="+mn-lt"/>
                <a:cs typeface="+mn-cs"/>
              </a:defRPr>
            </a:lvl1pPr>
          </a:lstStyle>
          <a:p>
            <a:pPr>
              <a:defRPr/>
            </a:pPr>
            <a:fld id="{C93E385D-3EF6-4846-831C-5FCBEE3718C0}" type="slidenum">
              <a:rPr lang="en-US"/>
              <a:pPr>
                <a:defRPr/>
              </a:pPr>
              <a:t>‹#›</a:t>
            </a:fld>
            <a:endParaRPr lang="en-US" dirty="0"/>
          </a:p>
        </p:txBody>
      </p:sp>
    </p:spTree>
    <p:extLst>
      <p:ext uri="{BB962C8B-B14F-4D97-AF65-F5344CB8AC3E}">
        <p14:creationId xmlns:p14="http://schemas.microsoft.com/office/powerpoint/2010/main" val="708146088"/>
      </p:ext>
    </p:extLst>
  </p:cSld>
  <p:clrMap bg1="lt1" tx1="dk1" bg2="lt2" tx2="dk2" accent1="accent1" accent2="accent2" accent3="accent3" accent4="accent4" accent5="accent5" accent6="accent6" hlink="hlink" folHlink="folHlink"/>
  <p:sldLayoutIdLst>
    <p:sldLayoutId id="2147483857" r:id="rId1"/>
    <p:sldLayoutId id="2147483858" r:id="rId2"/>
  </p:sldLayoutIdLst>
  <p:hf hdr="0" ftr="0" dt="0"/>
  <p:txStyles>
    <p:titleStyle>
      <a:lvl1pPr algn="l" defTabSz="457200" rtl="0" eaLnBrk="0" fontAlgn="base" hangingPunct="0">
        <a:spcBef>
          <a:spcPct val="0"/>
        </a:spcBef>
        <a:spcAft>
          <a:spcPct val="0"/>
        </a:spcAft>
        <a:defRPr sz="2400" b="1" kern="1200" cap="all">
          <a:solidFill>
            <a:srgbClr val="004990"/>
          </a:solidFill>
          <a:latin typeface="+mj-lt"/>
          <a:ea typeface="+mj-ea"/>
          <a:cs typeface="+mj-cs"/>
        </a:defRPr>
      </a:lvl1pPr>
      <a:lvl2pPr algn="l" defTabSz="457200" rtl="0" eaLnBrk="0" fontAlgn="base" hangingPunct="0">
        <a:spcBef>
          <a:spcPct val="0"/>
        </a:spcBef>
        <a:spcAft>
          <a:spcPct val="0"/>
        </a:spcAft>
        <a:defRPr sz="2400" b="1">
          <a:solidFill>
            <a:srgbClr val="004990"/>
          </a:solidFill>
          <a:latin typeface="Arial" charset="0"/>
          <a:cs typeface="Arial" charset="0"/>
        </a:defRPr>
      </a:lvl2pPr>
      <a:lvl3pPr algn="l" defTabSz="457200" rtl="0" eaLnBrk="0" fontAlgn="base" hangingPunct="0">
        <a:spcBef>
          <a:spcPct val="0"/>
        </a:spcBef>
        <a:spcAft>
          <a:spcPct val="0"/>
        </a:spcAft>
        <a:defRPr sz="2400" b="1">
          <a:solidFill>
            <a:srgbClr val="004990"/>
          </a:solidFill>
          <a:latin typeface="Arial" charset="0"/>
          <a:cs typeface="Arial" charset="0"/>
        </a:defRPr>
      </a:lvl3pPr>
      <a:lvl4pPr algn="l" defTabSz="457200" rtl="0" eaLnBrk="0" fontAlgn="base" hangingPunct="0">
        <a:spcBef>
          <a:spcPct val="0"/>
        </a:spcBef>
        <a:spcAft>
          <a:spcPct val="0"/>
        </a:spcAft>
        <a:defRPr sz="2400" b="1">
          <a:solidFill>
            <a:srgbClr val="004990"/>
          </a:solidFill>
          <a:latin typeface="Arial" charset="0"/>
          <a:cs typeface="Arial" charset="0"/>
        </a:defRPr>
      </a:lvl4pPr>
      <a:lvl5pPr algn="l" defTabSz="457200" rtl="0" eaLnBrk="0" fontAlgn="base" hangingPunct="0">
        <a:spcBef>
          <a:spcPct val="0"/>
        </a:spcBef>
        <a:spcAft>
          <a:spcPct val="0"/>
        </a:spcAft>
        <a:defRPr sz="2400" b="1">
          <a:solidFill>
            <a:srgbClr val="004990"/>
          </a:solidFill>
          <a:latin typeface="Arial" charset="0"/>
          <a:cs typeface="Arial" charset="0"/>
        </a:defRPr>
      </a:lvl5pPr>
      <a:lvl6pPr marL="457200" algn="l" defTabSz="457200" rtl="0" fontAlgn="base">
        <a:spcBef>
          <a:spcPct val="0"/>
        </a:spcBef>
        <a:spcAft>
          <a:spcPct val="0"/>
        </a:spcAft>
        <a:defRPr sz="2400" b="1">
          <a:solidFill>
            <a:srgbClr val="004990"/>
          </a:solidFill>
          <a:latin typeface="Arial" charset="0"/>
          <a:cs typeface="Arial" charset="0"/>
        </a:defRPr>
      </a:lvl6pPr>
      <a:lvl7pPr marL="914400" algn="l" defTabSz="457200" rtl="0" fontAlgn="base">
        <a:spcBef>
          <a:spcPct val="0"/>
        </a:spcBef>
        <a:spcAft>
          <a:spcPct val="0"/>
        </a:spcAft>
        <a:defRPr sz="2400" b="1">
          <a:solidFill>
            <a:srgbClr val="004990"/>
          </a:solidFill>
          <a:latin typeface="Arial" charset="0"/>
          <a:cs typeface="Arial" charset="0"/>
        </a:defRPr>
      </a:lvl7pPr>
      <a:lvl8pPr marL="1371600" algn="l" defTabSz="457200" rtl="0" fontAlgn="base">
        <a:spcBef>
          <a:spcPct val="0"/>
        </a:spcBef>
        <a:spcAft>
          <a:spcPct val="0"/>
        </a:spcAft>
        <a:defRPr sz="2400" b="1">
          <a:solidFill>
            <a:srgbClr val="004990"/>
          </a:solidFill>
          <a:latin typeface="Arial" charset="0"/>
          <a:cs typeface="Arial" charset="0"/>
        </a:defRPr>
      </a:lvl8pPr>
      <a:lvl9pPr marL="1828800" algn="l" defTabSz="457200" rtl="0" fontAlgn="base">
        <a:spcBef>
          <a:spcPct val="0"/>
        </a:spcBef>
        <a:spcAft>
          <a:spcPct val="0"/>
        </a:spcAft>
        <a:defRPr sz="2400" b="1">
          <a:solidFill>
            <a:srgbClr val="004990"/>
          </a:solidFill>
          <a:latin typeface="Arial" charset="0"/>
          <a:cs typeface="Arial" charset="0"/>
        </a:defRPr>
      </a:lvl9pPr>
    </p:titleStyle>
    <p:bodyStyle>
      <a:lvl1pPr marL="342900" indent="-342900" algn="l" defTabSz="457200" rtl="0" eaLnBrk="0" fontAlgn="base" hangingPunct="0">
        <a:spcBef>
          <a:spcPct val="20000"/>
        </a:spcBef>
        <a:spcAft>
          <a:spcPct val="0"/>
        </a:spcAft>
        <a:buClr>
          <a:srgbClr val="004990"/>
        </a:buClr>
        <a:defRPr sz="20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rgbClr val="004990"/>
        </a:buClr>
        <a:buFont typeface="Wingdings" pitchFamily="2" charset="2"/>
        <a:buChar char="§"/>
        <a:defRPr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Clr>
          <a:srgbClr val="004990"/>
        </a:buClr>
        <a:buFont typeface="Wingdings" pitchFamily="2" charset="2"/>
        <a:buChar char="§"/>
        <a:defRPr sz="16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Clr>
          <a:srgbClr val="004990"/>
        </a:buClr>
        <a:buFont typeface="Wingdings" pitchFamily="2" charset="2"/>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Clr>
          <a:srgbClr val="004990"/>
        </a:buClr>
        <a:buFont typeface="Wingdings" pitchFamily="2"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562F73-A8CF-4AEC-957D-5ADF3A979B64}"/>
              </a:ext>
            </a:extLst>
          </p:cNvPr>
          <p:cNvSpPr>
            <a:spLocks noGrp="1"/>
          </p:cNvSpPr>
          <p:nvPr>
            <p:ph type="sldNum" sz="quarter" idx="4"/>
          </p:nvPr>
        </p:nvSpPr>
        <p:spPr>
          <a:xfrm>
            <a:off x="-2250057" y="6501925"/>
            <a:ext cx="2743200" cy="365125"/>
          </a:xfrm>
          <a:prstGeom prst="rect">
            <a:avLst/>
          </a:prstGeom>
        </p:spPr>
        <p:txBody>
          <a:bodyPr vert="horz" lIns="91440" tIns="45720" rIns="91440" bIns="45720" rtlCol="0" anchor="t"/>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33AD7C01-B994-4A99-BE98-CE15A6753CE3}" type="slidenum">
              <a:rPr lang="en-GB" smtClean="0"/>
              <a:pPr/>
              <a:t>‹#›</a:t>
            </a:fld>
            <a:endParaRPr lang="en-GB" dirty="0"/>
          </a:p>
        </p:txBody>
      </p:sp>
      <p:sp>
        <p:nvSpPr>
          <p:cNvPr id="12" name="Segnaposto piè di pagina 2">
            <a:extLst>
              <a:ext uri="{FF2B5EF4-FFF2-40B4-BE49-F238E27FC236}">
                <a16:creationId xmlns:a16="http://schemas.microsoft.com/office/drawing/2014/main" id="{3BB5AEEB-66CD-4D9D-9CC4-1B473620C844}"/>
              </a:ext>
            </a:extLst>
          </p:cNvPr>
          <p:cNvSpPr>
            <a:spLocks noGrp="1"/>
          </p:cNvSpPr>
          <p:nvPr>
            <p:ph type="ftr" sz="quarter" idx="3"/>
          </p:nvPr>
        </p:nvSpPr>
        <p:spPr>
          <a:xfrm>
            <a:off x="7210" y="6513725"/>
            <a:ext cx="12184790" cy="332474"/>
          </a:xfrm>
          <a:prstGeom prst="rect">
            <a:avLst/>
          </a:prstGeom>
        </p:spPr>
        <p:txBody>
          <a:bodyPr/>
          <a:lstStyle>
            <a:lvl1pPr>
              <a:defRPr>
                <a:solidFill>
                  <a:schemeClr val="bg1">
                    <a:lumMod val="50000"/>
                  </a:schemeClr>
                </a:solidFill>
                <a:latin typeface="Calibri" panose="020F0502020204030204" pitchFamily="34" charset="0"/>
                <a:cs typeface="Calibri" panose="020F0502020204030204" pitchFamily="34" charset="0"/>
              </a:defRPr>
            </a:lvl1pPr>
          </a:lstStyle>
          <a:p>
            <a:pPr algn="ctr"/>
            <a:r>
              <a:rPr lang="ru-RU" sz="800" dirty="0"/>
              <a:t>15/09/2023                                                                                                                                                                                    КОНФИДЕНЦИАЛЬНО                                                                                                                         КАРАЧАГАНАК ПЕТРОЛИУМ ОПЕРЕЙТИНГ Б.В.</a:t>
            </a:r>
            <a:endParaRPr lang="en-GB" sz="800" dirty="0"/>
          </a:p>
        </p:txBody>
      </p:sp>
      <p:pic>
        <p:nvPicPr>
          <p:cNvPr id="11" name="Picture 10">
            <a:extLst>
              <a:ext uri="{FF2B5EF4-FFF2-40B4-BE49-F238E27FC236}">
                <a16:creationId xmlns:a16="http://schemas.microsoft.com/office/drawing/2014/main" id="{2B148140-82EE-434D-8713-516477D451D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61875" y="441940"/>
            <a:ext cx="610144" cy="459756"/>
          </a:xfrm>
          <a:prstGeom prst="rect">
            <a:avLst/>
          </a:prstGeom>
        </p:spPr>
      </p:pic>
      <p:pic>
        <p:nvPicPr>
          <p:cNvPr id="13" name="Picture 2">
            <a:extLst>
              <a:ext uri="{FF2B5EF4-FFF2-40B4-BE49-F238E27FC236}">
                <a16:creationId xmlns:a16="http://schemas.microsoft.com/office/drawing/2014/main" id="{A5452C74-CB5B-4186-ADFB-3129847B1959}"/>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588" y="978966"/>
            <a:ext cx="8185151" cy="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a:extLst>
              <a:ext uri="{FF2B5EF4-FFF2-40B4-BE49-F238E27FC236}">
                <a16:creationId xmlns:a16="http://schemas.microsoft.com/office/drawing/2014/main" id="{00AD0064-D627-44BE-9211-EA388FE2E2FC}"/>
              </a:ext>
            </a:extLst>
          </p:cNvPr>
          <p:cNvPicPr>
            <a:picLocks noChangeAspect="1" noChangeArrowheads="1"/>
          </p:cNvPicPr>
          <p:nvPr userDrawn="1"/>
        </p:nvPicPr>
        <p:blipFill rotWithShape="1">
          <a:blip r:embed="rId16">
            <a:extLst>
              <a:ext uri="{28A0092B-C50C-407E-A947-70E740481C1C}">
                <a14:useLocalDpi xmlns:a14="http://schemas.microsoft.com/office/drawing/2010/main" val="0"/>
              </a:ext>
            </a:extLst>
          </a:blip>
          <a:srcRect l="34779" t="4" b="362"/>
          <a:stretch/>
        </p:blipFill>
        <p:spPr bwMode="auto">
          <a:xfrm rot="10800000">
            <a:off x="6853614" y="979133"/>
            <a:ext cx="5338385"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66068087-53B7-4803-BDD2-33CC79F0614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1"/>
            <a:ext cx="12192000" cy="6895199"/>
          </a:xfrm>
          <a:prstGeom prst="rect">
            <a:avLst/>
          </a:prstGeom>
        </p:spPr>
      </p:pic>
    </p:spTree>
    <p:extLst>
      <p:ext uri="{BB962C8B-B14F-4D97-AF65-F5344CB8AC3E}">
        <p14:creationId xmlns:p14="http://schemas.microsoft.com/office/powerpoint/2010/main" val="3135013500"/>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Lst>
  <p:hf hdr="0"/>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6/21/2024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84445571"/>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EDC2D88-F756-409E-A6AD-5FB8AC61F740}"/>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r>
              <a:rPr lang="en-US"/>
              <a:t>29/08/2023</a:t>
            </a:r>
            <a:endParaRPr lang="en-GB" dirty="0"/>
          </a:p>
        </p:txBody>
      </p:sp>
      <p:sp>
        <p:nvSpPr>
          <p:cNvPr id="5" name="Footer Placeholder 4">
            <a:extLst>
              <a:ext uri="{FF2B5EF4-FFF2-40B4-BE49-F238E27FC236}">
                <a16:creationId xmlns:a16="http://schemas.microsoft.com/office/drawing/2014/main" id="{C230DAF9-2AB2-4D4C-86E8-4CB3AEEC01D4}"/>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29/08/2023                                                                                                                                                                                                                                                                                                                                                                               KARACHAGANAK PETROLEUM OPERATING B.V</a:t>
            </a:r>
            <a:endParaRPr lang="en-GB" dirty="0"/>
          </a:p>
        </p:txBody>
      </p:sp>
      <p:pic>
        <p:nvPicPr>
          <p:cNvPr id="13" name="Picture 12">
            <a:extLst>
              <a:ext uri="{FF2B5EF4-FFF2-40B4-BE49-F238E27FC236}">
                <a16:creationId xmlns:a16="http://schemas.microsoft.com/office/drawing/2014/main" id="{44740D2D-805D-44C1-82BA-EB5BB699F25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1875" y="441940"/>
            <a:ext cx="610144" cy="459756"/>
          </a:xfrm>
          <a:prstGeom prst="rect">
            <a:avLst/>
          </a:prstGeom>
        </p:spPr>
      </p:pic>
      <p:pic>
        <p:nvPicPr>
          <p:cNvPr id="14" name="Picture 2">
            <a:extLst>
              <a:ext uri="{FF2B5EF4-FFF2-40B4-BE49-F238E27FC236}">
                <a16:creationId xmlns:a16="http://schemas.microsoft.com/office/drawing/2014/main" id="{809166C6-DBB6-4FC3-BF3D-758B518F65CD}"/>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588" y="978966"/>
            <a:ext cx="8185151" cy="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32B005A1-6EA9-4A9A-8612-7FFAFB646351}"/>
              </a:ext>
            </a:extLst>
          </p:cNvPr>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l="34779" t="4" b="362"/>
          <a:stretch/>
        </p:blipFill>
        <p:spPr bwMode="auto">
          <a:xfrm rot="10800000">
            <a:off x="6853614" y="979133"/>
            <a:ext cx="5338385"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8">
            <a:extLst>
              <a:ext uri="{FF2B5EF4-FFF2-40B4-BE49-F238E27FC236}">
                <a16:creationId xmlns:a16="http://schemas.microsoft.com/office/drawing/2014/main" id="{DB588E73-ED99-458A-807D-1CAF280B27F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1"/>
            <a:ext cx="12192000" cy="6895199"/>
          </a:xfrm>
          <a:prstGeom prst="rect">
            <a:avLst/>
          </a:prstGeom>
        </p:spPr>
      </p:pic>
      <p:sp>
        <p:nvSpPr>
          <p:cNvPr id="6" name="Slide Number Placeholder 5">
            <a:extLst>
              <a:ext uri="{FF2B5EF4-FFF2-40B4-BE49-F238E27FC236}">
                <a16:creationId xmlns:a16="http://schemas.microsoft.com/office/drawing/2014/main" id="{E8E87CC8-56A0-4A49-8ECF-82B905EE1545}"/>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spTree>
    <p:extLst>
      <p:ext uri="{BB962C8B-B14F-4D97-AF65-F5344CB8AC3E}">
        <p14:creationId xmlns:p14="http://schemas.microsoft.com/office/powerpoint/2010/main" val="867143358"/>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EDC2D88-F756-409E-A6AD-5FB8AC61F740}"/>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fld id="{922A8635-A0BB-4D86-8B82-E94776279AB9}" type="datetime1">
              <a:rPr lang="en-GB" smtClean="0"/>
              <a:t>21/06/2024</a:t>
            </a:fld>
            <a:endParaRPr lang="en-GB" dirty="0"/>
          </a:p>
        </p:txBody>
      </p:sp>
      <p:sp>
        <p:nvSpPr>
          <p:cNvPr id="5" name="Footer Placeholder 4">
            <a:extLst>
              <a:ext uri="{FF2B5EF4-FFF2-40B4-BE49-F238E27FC236}">
                <a16:creationId xmlns:a16="http://schemas.microsoft.com/office/drawing/2014/main" id="{C230DAF9-2AB2-4D4C-86E8-4CB3AEEC01D4}"/>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CONFIDENTIAL                                                                                                             KARACHAGANAK PETROLEUM OPERATING B.V.</a:t>
            </a:r>
            <a:endParaRPr lang="en-GB" dirty="0"/>
          </a:p>
          <a:p>
            <a:r>
              <a:rPr lang="en-US" dirty="0"/>
              <a:t> </a:t>
            </a:r>
            <a:endParaRPr lang="en-GB" dirty="0"/>
          </a:p>
        </p:txBody>
      </p:sp>
      <p:pic>
        <p:nvPicPr>
          <p:cNvPr id="13" name="Picture 12">
            <a:extLst>
              <a:ext uri="{FF2B5EF4-FFF2-40B4-BE49-F238E27FC236}">
                <a16:creationId xmlns:a16="http://schemas.microsoft.com/office/drawing/2014/main" id="{44740D2D-805D-44C1-82BA-EB5BB699F25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61875" y="441940"/>
            <a:ext cx="610144" cy="459756"/>
          </a:xfrm>
          <a:prstGeom prst="rect">
            <a:avLst/>
          </a:prstGeom>
        </p:spPr>
      </p:pic>
      <p:pic>
        <p:nvPicPr>
          <p:cNvPr id="14" name="Picture 2">
            <a:extLst>
              <a:ext uri="{FF2B5EF4-FFF2-40B4-BE49-F238E27FC236}">
                <a16:creationId xmlns:a16="http://schemas.microsoft.com/office/drawing/2014/main" id="{809166C6-DBB6-4FC3-BF3D-758B518F65CD}"/>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588" y="978966"/>
            <a:ext cx="8185151" cy="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32B005A1-6EA9-4A9A-8612-7FFAFB646351}"/>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34779" t="4" b="362"/>
          <a:stretch/>
        </p:blipFill>
        <p:spPr bwMode="auto">
          <a:xfrm rot="10800000">
            <a:off x="6853614" y="979133"/>
            <a:ext cx="5338385"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8">
            <a:extLst>
              <a:ext uri="{FF2B5EF4-FFF2-40B4-BE49-F238E27FC236}">
                <a16:creationId xmlns:a16="http://schemas.microsoft.com/office/drawing/2014/main" id="{DB588E73-ED99-458A-807D-1CAF280B27F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1"/>
            <a:ext cx="12192000" cy="6895199"/>
          </a:xfrm>
          <a:prstGeom prst="rect">
            <a:avLst/>
          </a:prstGeom>
        </p:spPr>
      </p:pic>
      <p:sp>
        <p:nvSpPr>
          <p:cNvPr id="6" name="Slide Number Placeholder 5">
            <a:extLst>
              <a:ext uri="{FF2B5EF4-FFF2-40B4-BE49-F238E27FC236}">
                <a16:creationId xmlns:a16="http://schemas.microsoft.com/office/drawing/2014/main" id="{E8E87CC8-56A0-4A49-8ECF-82B905EE1545}"/>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spTree>
    <p:extLst>
      <p:ext uri="{BB962C8B-B14F-4D97-AF65-F5344CB8AC3E}">
        <p14:creationId xmlns:p14="http://schemas.microsoft.com/office/powerpoint/2010/main" val="2699601822"/>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MIVQ@kpo.kz" TargetMode="External"/><Relationship Id="rId2" Type="http://schemas.openxmlformats.org/officeDocument/2006/relationships/hyperlink" Target="https://kpo.kz/ru/postavshchikam/registracija-v-baze-dannykh-postavshchikov-kpo"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kpo.kz/en/suppliers/e-procurement-e-bidding" TargetMode="Externa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30.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0.xml"/><Relationship Id="rId5" Type="http://schemas.openxmlformats.org/officeDocument/2006/relationships/image" Target="../media/image17.emf"/><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txBox="1">
            <a:spLocks/>
          </p:cNvSpPr>
          <p:nvPr/>
        </p:nvSpPr>
        <p:spPr>
          <a:xfrm>
            <a:off x="0" y="6224631"/>
            <a:ext cx="12192000" cy="553674"/>
          </a:xfrm>
          <a:prstGeom prst="rect">
            <a:avLst/>
          </a:prstGeom>
          <a:solidFill>
            <a:schemeClr val="accent2">
              <a:alpha val="77000"/>
            </a:schemeClr>
          </a:solidFill>
        </p:spPr>
        <p:txBody>
          <a:bodyPr anchor="ctr">
            <a:noAutofit/>
          </a:bodyPr>
          <a:lstStyle>
            <a:lvl1pPr algn="l" defTabSz="914377" rtl="0" eaLnBrk="1" latinLnBrk="0" hangingPunct="1">
              <a:lnSpc>
                <a:spcPts val="2400"/>
              </a:lnSpc>
              <a:spcBef>
                <a:spcPct val="0"/>
              </a:spcBef>
              <a:buNone/>
              <a:defRPr sz="4000" b="1" i="0" kern="1200">
                <a:solidFill>
                  <a:schemeClr val="tx1"/>
                </a:solidFill>
                <a:latin typeface="+mj-lt"/>
                <a:ea typeface="+mj-ea"/>
                <a:cs typeface="+mj-cs"/>
              </a:defRPr>
            </a:lvl1pPr>
          </a:lstStyle>
          <a:p>
            <a:pPr algn="r"/>
            <a:br>
              <a:rPr lang="ru-RU" sz="1800" dirty="0">
                <a:solidFill>
                  <a:srgbClr val="FFFF00"/>
                </a:solidFill>
              </a:rPr>
            </a:br>
            <a:r>
              <a:rPr lang="en-US" sz="1800" dirty="0">
                <a:solidFill>
                  <a:schemeClr val="bg1"/>
                </a:solidFill>
              </a:rPr>
              <a:t>KARACHAGANAK PETROLEUM OPERATING B.V</a:t>
            </a:r>
          </a:p>
          <a:p>
            <a:pPr algn="r"/>
            <a:r>
              <a:rPr lang="en-US" sz="1800" dirty="0">
                <a:solidFill>
                  <a:schemeClr val="bg1"/>
                </a:solidFill>
              </a:rPr>
              <a:t>24/06/2024</a:t>
            </a:r>
            <a:br>
              <a:rPr lang="ru-RU" sz="1800" dirty="0">
                <a:solidFill>
                  <a:schemeClr val="bg1"/>
                </a:solidFill>
              </a:rPr>
            </a:br>
            <a:endParaRPr lang="en-GB" sz="1800" dirty="0">
              <a:solidFill>
                <a:schemeClr val="bg1"/>
              </a:solidFill>
              <a:latin typeface="Lucida Fax" panose="02060602050505020204" pitchFamily="18" charset="0"/>
            </a:endParaRPr>
          </a:p>
        </p:txBody>
      </p:sp>
      <p:sp>
        <p:nvSpPr>
          <p:cNvPr id="7" name="Content Placeholder 1">
            <a:extLst>
              <a:ext uri="{FF2B5EF4-FFF2-40B4-BE49-F238E27FC236}">
                <a16:creationId xmlns:a16="http://schemas.microsoft.com/office/drawing/2014/main" id="{ED717E96-8A50-44A2-B562-D12DA267C30A}"/>
              </a:ext>
            </a:extLst>
          </p:cNvPr>
          <p:cNvSpPr txBox="1">
            <a:spLocks/>
          </p:cNvSpPr>
          <p:nvPr/>
        </p:nvSpPr>
        <p:spPr>
          <a:xfrm>
            <a:off x="5387546" y="5416644"/>
            <a:ext cx="6804454" cy="701374"/>
          </a:xfrm>
          <a:prstGeom prst="rect">
            <a:avLst/>
          </a:prstGeom>
          <a:solidFill>
            <a:schemeClr val="accent2">
              <a:lumMod val="75000"/>
              <a:alpha val="77000"/>
            </a:schemeClr>
          </a:solidFill>
        </p:spPr>
        <p:txBody>
          <a:bodyPr anchor="ctr">
            <a:noAutofit/>
          </a:bodyPr>
          <a:lstStyle>
            <a:defPPr>
              <a:defRPr lang="it-IT"/>
            </a:defPPr>
            <a:lvl1pPr marR="0" lvl="0" indent="0" algn="ctr" defTabSz="914377" fontAlgn="auto">
              <a:lnSpc>
                <a:spcPts val="2400"/>
              </a:lnSpc>
              <a:spcBef>
                <a:spcPct val="0"/>
              </a:spcBef>
              <a:spcAft>
                <a:spcPts val="0"/>
              </a:spcAft>
              <a:buClrTx/>
              <a:buSzTx/>
              <a:buFontTx/>
              <a:buNone/>
              <a:tabLst/>
              <a:defRPr kumimoji="0" sz="4000" b="1" i="0" u="none" strike="noStrike" cap="none" spc="0" normalizeH="0" baseline="0">
                <a:ln>
                  <a:noFill/>
                </a:ln>
                <a:solidFill>
                  <a:srgbClr val="FFFF00"/>
                </a:solidFill>
                <a:effectLst/>
                <a:uLnTx/>
                <a:uFillTx/>
                <a:latin typeface="Calibri Light" panose="020F0302020204030204"/>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latin typeface="Calibri" panose="020F0502020204030204" pitchFamily="34" charset="0"/>
                <a:cs typeface="Calibri" panose="020F0502020204030204" pitchFamily="34" charset="0"/>
              </a:rPr>
              <a:t>KPO CHEMICAL TECHNICAL WEBINAR</a:t>
            </a:r>
            <a:endParaRPr lang="en-GB"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2171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8000" y="2972220"/>
            <a:ext cx="10718800" cy="2946248"/>
            <a:chOff x="0" y="0"/>
            <a:chExt cx="3883286" cy="2001534"/>
          </a:xfrm>
        </p:grpSpPr>
        <p:sp>
          <p:nvSpPr>
            <p:cNvPr id="3" name="Freeform 3"/>
            <p:cNvSpPr/>
            <p:nvPr/>
          </p:nvSpPr>
          <p:spPr>
            <a:xfrm>
              <a:off x="0" y="0"/>
              <a:ext cx="3883286" cy="2001534"/>
            </a:xfrm>
            <a:custGeom>
              <a:avLst/>
              <a:gdLst/>
              <a:ahLst/>
              <a:cxnLst/>
              <a:rect l="l" t="t" r="r" b="b"/>
              <a:pathLst>
                <a:path w="3883286" h="2001534">
                  <a:moveTo>
                    <a:pt x="0" y="0"/>
                  </a:moveTo>
                  <a:lnTo>
                    <a:pt x="3883286" y="0"/>
                  </a:lnTo>
                  <a:lnTo>
                    <a:pt x="3883286" y="2001534"/>
                  </a:lnTo>
                  <a:lnTo>
                    <a:pt x="0" y="2001534"/>
                  </a:lnTo>
                  <a:close/>
                </a:path>
              </a:pathLst>
            </a:custGeom>
            <a:ln/>
          </p:spPr>
          <p:style>
            <a:lnRef idx="2">
              <a:schemeClr val="accent5"/>
            </a:lnRef>
            <a:fillRef idx="1">
              <a:schemeClr val="lt1"/>
            </a:fillRef>
            <a:effectRef idx="0">
              <a:schemeClr val="accent5"/>
            </a:effectRef>
            <a:fontRef idx="minor">
              <a:schemeClr val="dk1"/>
            </a:fontRef>
          </p:style>
        </p:sp>
        <p:sp>
          <p:nvSpPr>
            <p:cNvPr id="4" name="TextBox 4"/>
            <p:cNvSpPr txBox="1"/>
            <p:nvPr/>
          </p:nvSpPr>
          <p:spPr>
            <a:xfrm>
              <a:off x="0" y="-19050"/>
              <a:ext cx="3883286" cy="2020584"/>
            </a:xfrm>
            <a:prstGeom prst="rect">
              <a:avLst/>
            </a:prstGeom>
          </p:spPr>
          <p:style>
            <a:lnRef idx="2">
              <a:schemeClr val="accent5"/>
            </a:lnRef>
            <a:fillRef idx="1">
              <a:schemeClr val="lt1"/>
            </a:fillRef>
            <a:effectRef idx="0">
              <a:schemeClr val="accent5"/>
            </a:effectRef>
            <a:fontRef idx="minor">
              <a:schemeClr val="dk1"/>
            </a:fontRef>
          </p:style>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Freeform 2">
            <a:extLst>
              <a:ext uri="{FF2B5EF4-FFF2-40B4-BE49-F238E27FC236}">
                <a16:creationId xmlns:a16="http://schemas.microsoft.com/office/drawing/2014/main" id="{CC9A9848-E930-41B2-B81F-582A190CEADB}"/>
              </a:ext>
            </a:extLst>
          </p:cNvPr>
          <p:cNvSpPr/>
          <p:nvPr/>
        </p:nvSpPr>
        <p:spPr>
          <a:xfrm>
            <a:off x="1" y="736668"/>
            <a:ext cx="12344399" cy="304732"/>
          </a:xfrm>
          <a:custGeom>
            <a:avLst/>
            <a:gdLst/>
            <a:ahLst/>
            <a:cxnLst/>
            <a:rect l="l" t="t" r="r" b="b"/>
            <a:pathLst>
              <a:path w="18842597" h="457098">
                <a:moveTo>
                  <a:pt x="0" y="0"/>
                </a:moveTo>
                <a:lnTo>
                  <a:pt x="18842597" y="0"/>
                </a:lnTo>
                <a:lnTo>
                  <a:pt x="18842597" y="457098"/>
                </a:lnTo>
                <a:lnTo>
                  <a:pt x="0" y="457098"/>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3" name="Table 12">
            <a:extLst>
              <a:ext uri="{FF2B5EF4-FFF2-40B4-BE49-F238E27FC236}">
                <a16:creationId xmlns:a16="http://schemas.microsoft.com/office/drawing/2014/main" id="{54C7EAA8-6D4D-4730-8002-83AB127EE3CA}"/>
              </a:ext>
            </a:extLst>
          </p:cNvPr>
          <p:cNvGraphicFramePr>
            <a:graphicFrameLocks noGrp="1"/>
          </p:cNvGraphicFramePr>
          <p:nvPr/>
        </p:nvGraphicFramePr>
        <p:xfrm>
          <a:off x="711200" y="3124861"/>
          <a:ext cx="10363200" cy="2599237"/>
        </p:xfrm>
        <a:graphic>
          <a:graphicData uri="http://schemas.openxmlformats.org/drawingml/2006/table">
            <a:tbl>
              <a:tblPr/>
              <a:tblGrid>
                <a:gridCol w="2348061">
                  <a:extLst>
                    <a:ext uri="{9D8B030D-6E8A-4147-A177-3AD203B41FA5}">
                      <a16:colId xmlns:a16="http://schemas.microsoft.com/office/drawing/2014/main" val="1231600261"/>
                    </a:ext>
                  </a:extLst>
                </a:gridCol>
                <a:gridCol w="4036975">
                  <a:extLst>
                    <a:ext uri="{9D8B030D-6E8A-4147-A177-3AD203B41FA5}">
                      <a16:colId xmlns:a16="http://schemas.microsoft.com/office/drawing/2014/main" val="1703024919"/>
                    </a:ext>
                  </a:extLst>
                </a:gridCol>
                <a:gridCol w="1296478">
                  <a:extLst>
                    <a:ext uri="{9D8B030D-6E8A-4147-A177-3AD203B41FA5}">
                      <a16:colId xmlns:a16="http://schemas.microsoft.com/office/drawing/2014/main" val="2174305003"/>
                    </a:ext>
                  </a:extLst>
                </a:gridCol>
                <a:gridCol w="2681686">
                  <a:extLst>
                    <a:ext uri="{9D8B030D-6E8A-4147-A177-3AD203B41FA5}">
                      <a16:colId xmlns:a16="http://schemas.microsoft.com/office/drawing/2014/main" val="2491810161"/>
                    </a:ext>
                  </a:extLst>
                </a:gridCol>
              </a:tblGrid>
              <a:tr h="496419">
                <a:tc gridSpan="4">
                  <a:txBody>
                    <a:bodyPr/>
                    <a:lstStyle/>
                    <a:p>
                      <a:pPr algn="ctr" rtl="0" fontAlgn="b"/>
                      <a:r>
                        <a:rPr lang="ru-RU" sz="1600" b="0" i="0" u="none" strike="noStrike" dirty="0">
                          <a:solidFill>
                            <a:srgbClr val="000000"/>
                          </a:solidFill>
                          <a:effectLst/>
                          <a:latin typeface="Arial" panose="020B0604020202020204" pitchFamily="34" charset="0"/>
                        </a:rPr>
                        <a:t>Local Chemical used in 2023 -2024 / </a:t>
                      </a:r>
                      <a:r>
                        <a:rPr lang="ru-RU" sz="1600" b="0" i="0" u="none" strike="noStrike" dirty="0">
                          <a:solidFill>
                            <a:srgbClr val="004990"/>
                          </a:solidFill>
                          <a:effectLst/>
                          <a:latin typeface="Arial" panose="020B0604020202020204" pitchFamily="34" charset="0"/>
                        </a:rPr>
                        <a:t>Местные химические вещества, использованные в 2023-2024 гг.</a:t>
                      </a:r>
                      <a:endParaRPr lang="en-US" sz="1600" b="0" i="0" u="none" strike="noStrike" dirty="0">
                        <a:solidFill>
                          <a:srgbClr val="004990"/>
                        </a:solidFill>
                        <a:effectLst/>
                        <a:latin typeface="Arial" panose="020B0604020202020204" pitchFamily="34" charset="0"/>
                      </a:endParaRPr>
                    </a:p>
                    <a:p>
                      <a:pPr algn="ctr" rtl="0" fontAlgn="b"/>
                      <a:endParaRPr lang="ru-RU" sz="16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41384023"/>
                  </a:ext>
                </a:extLst>
              </a:tr>
              <a:tr h="554990">
                <a:tc>
                  <a:txBody>
                    <a:bodyPr/>
                    <a:lstStyle/>
                    <a:p>
                      <a:pPr algn="ctr" rtl="0" fontAlgn="ctr"/>
                      <a:r>
                        <a:rPr lang="ru-RU" sz="1200" b="1" i="0" u="none" strike="noStrike" dirty="0">
                          <a:solidFill>
                            <a:srgbClr val="000000"/>
                          </a:solidFill>
                          <a:effectLst/>
                          <a:latin typeface="Arial" panose="020B0604020202020204" pitchFamily="34" charset="0"/>
                        </a:rPr>
                        <a:t>Name of product / Название продукта </a:t>
                      </a:r>
                    </a:p>
                  </a:txBody>
                  <a:tcPr marL="6350" marR="6350" marT="635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rtl="0" fontAlgn="ctr"/>
                      <a:r>
                        <a:rPr lang="en-GB" sz="1200" b="1" i="0" u="none" strike="noStrike" dirty="0">
                          <a:solidFill>
                            <a:srgbClr val="000000"/>
                          </a:solidFill>
                          <a:effectLst/>
                          <a:latin typeface="Arial" panose="020B0604020202020204" pitchFamily="34" charset="0"/>
                        </a:rPr>
                        <a:t>Description/</a:t>
                      </a:r>
                      <a:r>
                        <a:rPr lang="ru-RU" sz="1200" b="1" i="0" u="none" strike="noStrike" dirty="0">
                          <a:solidFill>
                            <a:srgbClr val="000000"/>
                          </a:solidFill>
                          <a:effectLst/>
                          <a:latin typeface="Arial" panose="020B0604020202020204" pitchFamily="34" charset="0"/>
                        </a:rPr>
                        <a:t>Описание</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rtl="0" fontAlgn="ctr"/>
                      <a:r>
                        <a:rPr lang="en-GB" sz="1200" b="1" i="0" u="none" strike="noStrike" dirty="0">
                          <a:solidFill>
                            <a:srgbClr val="000000"/>
                          </a:solidFill>
                          <a:effectLst/>
                          <a:latin typeface="Arial" panose="020B0604020202020204" pitchFamily="34" charset="0"/>
                        </a:rPr>
                        <a:t>Usage / </a:t>
                      </a:r>
                      <a:r>
                        <a:rPr lang="ru-RU" sz="1200" b="1" i="0" u="none" strike="noStrike" dirty="0">
                          <a:solidFill>
                            <a:srgbClr val="000000"/>
                          </a:solidFill>
                          <a:effectLst/>
                          <a:latin typeface="Arial" panose="020B0604020202020204" pitchFamily="34" charset="0"/>
                        </a:rPr>
                        <a:t>Использование, </a:t>
                      </a:r>
                      <a:r>
                        <a:rPr lang="en-GB" sz="1200" b="1" i="0" u="none" strike="noStrike" dirty="0">
                          <a:solidFill>
                            <a:srgbClr val="000000"/>
                          </a:solidFill>
                          <a:effectLst/>
                          <a:latin typeface="Arial" panose="020B0604020202020204" pitchFamily="34" charset="0"/>
                        </a:rPr>
                        <a:t>MT</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rtl="0" fontAlgn="ctr"/>
                      <a:r>
                        <a:rPr lang="en-GB" sz="1200" b="1" i="0" u="none" strike="noStrike" dirty="0">
                          <a:solidFill>
                            <a:srgbClr val="000000"/>
                          </a:solidFill>
                          <a:effectLst/>
                          <a:latin typeface="Arial" panose="020B0604020202020204" pitchFamily="34" charset="0"/>
                        </a:rPr>
                        <a:t>Supplier /  </a:t>
                      </a:r>
                      <a:r>
                        <a:rPr lang="ru-RU" sz="1200" b="1" i="0" u="none" strike="noStrike" dirty="0">
                          <a:solidFill>
                            <a:srgbClr val="000000"/>
                          </a:solidFill>
                          <a:effectLst/>
                          <a:latin typeface="Arial" panose="020B0604020202020204" pitchFamily="34" charset="0"/>
                        </a:rPr>
                        <a:t>Поставщик   </a:t>
                      </a: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663360170"/>
                  </a:ext>
                </a:extLst>
              </a:tr>
              <a:tr h="554990">
                <a:tc>
                  <a:txBody>
                    <a:bodyPr/>
                    <a:lstStyle/>
                    <a:p>
                      <a:pPr algn="l" rtl="0" fontAlgn="ctr"/>
                      <a:r>
                        <a:rPr lang="en-GB" sz="1200" b="0" i="0" u="none" strike="noStrike" dirty="0">
                          <a:solidFill>
                            <a:srgbClr val="000000"/>
                          </a:solidFill>
                          <a:effectLst/>
                          <a:latin typeface="Arial" panose="020B0604020202020204" pitchFamily="34" charset="0"/>
                        </a:rPr>
                        <a:t>AVACARB /CaCO3, BB</a:t>
                      </a:r>
                    </a:p>
                  </a:txBody>
                  <a:tcPr marL="6350" marR="6350" marT="635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l" rtl="0" fontAlgn="ctr"/>
                      <a:r>
                        <a:rPr lang="en-US" sz="1200" b="0" i="0" u="none" strike="noStrike" dirty="0">
                          <a:solidFill>
                            <a:srgbClr val="000000"/>
                          </a:solidFill>
                          <a:effectLst/>
                          <a:latin typeface="Arial" panose="020B0604020202020204" pitchFamily="34" charset="0"/>
                        </a:rPr>
                        <a:t>W</a:t>
                      </a:r>
                      <a:r>
                        <a:rPr lang="ru-RU" sz="1200" b="0" i="0" u="none" strike="noStrike" dirty="0">
                          <a:solidFill>
                            <a:srgbClr val="000000"/>
                          </a:solidFill>
                          <a:effectLst/>
                          <a:latin typeface="Arial" panose="020B0604020202020204" pitchFamily="34" charset="0"/>
                        </a:rPr>
                        <a:t>eighted material, LCM / У</a:t>
                      </a:r>
                      <a:r>
                        <a:rPr lang="ru-RU" sz="1200" b="0" i="0" u="none" strike="noStrike" dirty="0">
                          <a:solidFill>
                            <a:schemeClr val="accent1">
                              <a:lumMod val="75000"/>
                            </a:schemeClr>
                          </a:solidFill>
                          <a:effectLst/>
                          <a:latin typeface="Arial" panose="020B0604020202020204" pitchFamily="34" charset="0"/>
                        </a:rPr>
                        <a:t>тяжеляющий материал, материал для борьбы с потерей циркуляции</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l" rtl="0" fontAlgn="ctr"/>
                      <a:r>
                        <a:rPr lang="en-GB" sz="1200" b="0" i="0" u="none" strike="noStrike">
                          <a:solidFill>
                            <a:srgbClr val="000000"/>
                          </a:solidFill>
                          <a:effectLst/>
                          <a:latin typeface="Arial" panose="020B0604020202020204" pitchFamily="34" charset="0"/>
                        </a:rPr>
                        <a:t>403</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l" rtl="0" fontAlgn="ctr"/>
                      <a:r>
                        <a:rPr lang="ru-RU" sz="1200" b="0" i="0" u="none" strike="noStrike" dirty="0">
                          <a:solidFill>
                            <a:srgbClr val="000000"/>
                          </a:solidFill>
                          <a:effectLst/>
                          <a:latin typeface="Arial" panose="020B0604020202020204" pitchFamily="34" charset="0"/>
                        </a:rPr>
                        <a:t>ТОО "Каратау ПРО", ТОО "Алина Групп" / </a:t>
                      </a:r>
                      <a:r>
                        <a:rPr lang="en-GB" sz="1200" b="0" i="0" u="none" strike="noStrike" dirty="0">
                          <a:solidFill>
                            <a:srgbClr val="000000"/>
                          </a:solidFill>
                          <a:effectLst/>
                          <a:latin typeface="Arial" panose="020B0604020202020204" pitchFamily="34" charset="0"/>
                        </a:rPr>
                        <a:t>LLP "Karatau PRO", LLP "Alina Group"</a:t>
                      </a: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extLst>
                  <a:ext uri="{0D108BD9-81ED-4DB2-BD59-A6C34878D82A}">
                    <a16:rowId xmlns:a16="http://schemas.microsoft.com/office/drawing/2014/main" val="3095225197"/>
                  </a:ext>
                </a:extLst>
              </a:tr>
              <a:tr h="496419">
                <a:tc>
                  <a:txBody>
                    <a:bodyPr/>
                    <a:lstStyle/>
                    <a:p>
                      <a:pPr algn="l" rtl="0" fontAlgn="ctr"/>
                      <a:r>
                        <a:rPr lang="en-GB" sz="1200" b="0" i="0" u="none" strike="noStrike" dirty="0">
                          <a:solidFill>
                            <a:srgbClr val="000000"/>
                          </a:solidFill>
                          <a:effectLst/>
                          <a:latin typeface="Arial" panose="020B0604020202020204" pitchFamily="34" charset="0"/>
                        </a:rPr>
                        <a:t>Barite / </a:t>
                      </a:r>
                      <a:r>
                        <a:rPr lang="ru-RU" sz="1200" b="0" i="0" u="none" strike="noStrike" dirty="0">
                          <a:solidFill>
                            <a:srgbClr val="000000"/>
                          </a:solidFill>
                          <a:effectLst/>
                          <a:latin typeface="Arial" panose="020B0604020202020204" pitchFamily="34" charset="0"/>
                        </a:rPr>
                        <a:t>Барит, </a:t>
                      </a:r>
                      <a:r>
                        <a:rPr lang="en-GB" sz="1200" b="0" i="0" u="none" strike="noStrike" dirty="0">
                          <a:solidFill>
                            <a:srgbClr val="000000"/>
                          </a:solidFill>
                          <a:effectLst/>
                          <a:latin typeface="Arial" panose="020B0604020202020204" pitchFamily="34" charset="0"/>
                        </a:rPr>
                        <a:t>BB</a:t>
                      </a:r>
                    </a:p>
                  </a:txBody>
                  <a:tcPr marL="6350" marR="6350" marT="635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l" rtl="0" fontAlgn="ctr"/>
                      <a:r>
                        <a:rPr lang="en-GB" sz="1200" b="0" i="0" u="none" strike="noStrike" dirty="0">
                          <a:solidFill>
                            <a:srgbClr val="000000"/>
                          </a:solidFill>
                          <a:effectLst/>
                          <a:latin typeface="Arial" panose="020B0604020202020204" pitchFamily="34" charset="0"/>
                        </a:rPr>
                        <a:t>Weighted material / </a:t>
                      </a:r>
                      <a:r>
                        <a:rPr lang="ru-RU" sz="1200" b="0" i="0" u="none" strike="noStrike" dirty="0">
                          <a:solidFill>
                            <a:schemeClr val="accent1">
                              <a:lumMod val="75000"/>
                            </a:schemeClr>
                          </a:solidFill>
                          <a:effectLst/>
                          <a:latin typeface="Arial" panose="020B0604020202020204" pitchFamily="34" charset="0"/>
                        </a:rPr>
                        <a:t>Утяжеляющий материал</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l" rtl="0" fontAlgn="ctr"/>
                      <a:r>
                        <a:rPr lang="en-GB" sz="1200" b="0" i="0" u="none" strike="noStrike" dirty="0">
                          <a:solidFill>
                            <a:srgbClr val="000000"/>
                          </a:solidFill>
                          <a:effectLst/>
                          <a:latin typeface="Arial" panose="020B0604020202020204" pitchFamily="34" charset="0"/>
                        </a:rPr>
                        <a:t>7,402</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l" rtl="0" fontAlgn="ctr"/>
                      <a:r>
                        <a:rPr lang="ru-RU" sz="1200" b="0" i="0" u="none" strike="noStrike" dirty="0">
                          <a:solidFill>
                            <a:srgbClr val="000000"/>
                          </a:solidFill>
                          <a:effectLst/>
                          <a:latin typeface="Arial" panose="020B0604020202020204" pitchFamily="34" charset="0"/>
                        </a:rPr>
                        <a:t>ТОО "Каражал Оперейтинг" / </a:t>
                      </a:r>
                      <a:r>
                        <a:rPr lang="en-GB" sz="1200" b="0" i="0" u="none" strike="noStrike" dirty="0">
                          <a:solidFill>
                            <a:srgbClr val="000000"/>
                          </a:solidFill>
                          <a:effectLst/>
                          <a:latin typeface="Arial" panose="020B0604020202020204" pitchFamily="34" charset="0"/>
                        </a:rPr>
                        <a:t>LLP "Karazhal Operating"</a:t>
                      </a: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extLst>
                  <a:ext uri="{0D108BD9-81ED-4DB2-BD59-A6C34878D82A}">
                    <a16:rowId xmlns:a16="http://schemas.microsoft.com/office/drawing/2014/main" val="3920970652"/>
                  </a:ext>
                </a:extLst>
              </a:tr>
              <a:tr h="496419">
                <a:tc>
                  <a:txBody>
                    <a:bodyPr/>
                    <a:lstStyle/>
                    <a:p>
                      <a:pPr algn="l" fontAlgn="ctr"/>
                      <a:r>
                        <a:rPr lang="en-GB" sz="1200" b="0" i="0" u="none" strike="noStrike" dirty="0">
                          <a:solidFill>
                            <a:srgbClr val="000000"/>
                          </a:solidFill>
                          <a:effectLst/>
                          <a:latin typeface="Arial" panose="020B0604020202020204" pitchFamily="34" charset="0"/>
                        </a:rPr>
                        <a:t>Sodium Chloride / </a:t>
                      </a:r>
                      <a:r>
                        <a:rPr lang="ru-RU" sz="1200" b="0" i="0" u="none" strike="noStrike" dirty="0">
                          <a:solidFill>
                            <a:srgbClr val="000000"/>
                          </a:solidFill>
                          <a:effectLst/>
                          <a:latin typeface="Arial" panose="020B0604020202020204" pitchFamily="34" charset="0"/>
                        </a:rPr>
                        <a:t>Хлорид натрия, </a:t>
                      </a:r>
                      <a:r>
                        <a:rPr lang="en-GB" sz="1200" b="0" i="0" u="none" strike="noStrike" dirty="0">
                          <a:solidFill>
                            <a:srgbClr val="000000"/>
                          </a:solidFill>
                          <a:effectLst/>
                          <a:latin typeface="Arial" panose="020B0604020202020204" pitchFamily="34" charset="0"/>
                        </a:rPr>
                        <a:t>m3</a:t>
                      </a:r>
                    </a:p>
                  </a:txBody>
                  <a:tcPr marL="6350" marR="6350" marT="635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ctr"/>
                      <a:r>
                        <a:rPr lang="en-GB" sz="1200" b="0" i="0" u="none" strike="noStrike" dirty="0">
                          <a:solidFill>
                            <a:srgbClr val="000000"/>
                          </a:solidFill>
                          <a:effectLst/>
                          <a:latin typeface="Arial" panose="020B0604020202020204" pitchFamily="34" charset="0"/>
                        </a:rPr>
                        <a:t>Brine 1.19 sg / </a:t>
                      </a:r>
                      <a:r>
                        <a:rPr lang="ru-RU" sz="1200" b="0" i="0" u="none" strike="noStrike" dirty="0">
                          <a:solidFill>
                            <a:schemeClr val="accent1">
                              <a:lumMod val="75000"/>
                            </a:schemeClr>
                          </a:solidFill>
                          <a:effectLst/>
                          <a:latin typeface="Arial" panose="020B0604020202020204" pitchFamily="34" charset="0"/>
                        </a:rPr>
                        <a:t>Рассол</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ctr"/>
                      <a:r>
                        <a:rPr lang="en-GB" sz="1200" b="0" i="0" u="none" strike="noStrike" dirty="0">
                          <a:solidFill>
                            <a:srgbClr val="000000"/>
                          </a:solidFill>
                          <a:effectLst/>
                          <a:latin typeface="Arial" panose="020B0604020202020204" pitchFamily="34" charset="0"/>
                        </a:rPr>
                        <a:t>9309.4</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ctr"/>
                      <a:r>
                        <a:rPr lang="ru-RU" sz="1200" b="0" i="0" u="none" strike="noStrike" dirty="0">
                          <a:solidFill>
                            <a:srgbClr val="000000"/>
                          </a:solidFill>
                          <a:effectLst/>
                          <a:latin typeface="Arial" panose="020B0604020202020204" pitchFamily="34" charset="0"/>
                        </a:rPr>
                        <a:t>ТОО "АГС-Соль Добыча" / </a:t>
                      </a:r>
                      <a:r>
                        <a:rPr lang="en-GB" sz="1200" b="0" i="0" u="none" strike="noStrike" dirty="0">
                          <a:solidFill>
                            <a:srgbClr val="000000"/>
                          </a:solidFill>
                          <a:effectLst/>
                          <a:latin typeface="Arial" panose="020B0604020202020204" pitchFamily="34" charset="0"/>
                        </a:rPr>
                        <a:t>LLP 'AGS-S</a:t>
                      </a:r>
                      <a:r>
                        <a:rPr lang="en-US" sz="1200" b="0" i="0" u="none" strike="noStrike" dirty="0">
                          <a:solidFill>
                            <a:srgbClr val="000000"/>
                          </a:solidFill>
                          <a:effectLst/>
                          <a:latin typeface="Arial" panose="020B0604020202020204" pitchFamily="34" charset="0"/>
                        </a:rPr>
                        <a:t>OL DOBYCHA </a:t>
                      </a:r>
                      <a:endParaRPr lang="en-GB" sz="12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052736910"/>
                  </a:ext>
                </a:extLst>
              </a:tr>
            </a:tbl>
          </a:graphicData>
        </a:graphic>
      </p:graphicFrame>
      <p:grpSp>
        <p:nvGrpSpPr>
          <p:cNvPr id="14" name="Group 3">
            <a:extLst>
              <a:ext uri="{FF2B5EF4-FFF2-40B4-BE49-F238E27FC236}">
                <a16:creationId xmlns:a16="http://schemas.microsoft.com/office/drawing/2014/main" id="{8E7CDE0B-F319-4BF7-A04D-67C78CDEF637}"/>
              </a:ext>
            </a:extLst>
          </p:cNvPr>
          <p:cNvGrpSpPr/>
          <p:nvPr/>
        </p:nvGrpSpPr>
        <p:grpSpPr>
          <a:xfrm>
            <a:off x="609600" y="1069441"/>
            <a:ext cx="4995333" cy="1582400"/>
            <a:chOff x="0" y="0"/>
            <a:chExt cx="1661507" cy="410208"/>
          </a:xfrm>
        </p:grpSpPr>
        <p:sp>
          <p:nvSpPr>
            <p:cNvPr id="15" name="Freeform 4">
              <a:extLst>
                <a:ext uri="{FF2B5EF4-FFF2-40B4-BE49-F238E27FC236}">
                  <a16:creationId xmlns:a16="http://schemas.microsoft.com/office/drawing/2014/main" id="{AFDFCC4E-5A6A-4407-906B-424147759EAE}"/>
                </a:ext>
              </a:extLst>
            </p:cNvPr>
            <p:cNvSpPr/>
            <p:nvPr/>
          </p:nvSpPr>
          <p:spPr>
            <a:xfrm>
              <a:off x="0" y="0"/>
              <a:ext cx="1661507" cy="410208"/>
            </a:xfrm>
            <a:custGeom>
              <a:avLst/>
              <a:gdLst/>
              <a:ahLst/>
              <a:cxnLst/>
              <a:rect l="l" t="t" r="r" b="b"/>
              <a:pathLst>
                <a:path w="1661507" h="410208">
                  <a:moveTo>
                    <a:pt x="62588" y="0"/>
                  </a:moveTo>
                  <a:lnTo>
                    <a:pt x="1598919" y="0"/>
                  </a:lnTo>
                  <a:cubicBezTo>
                    <a:pt x="1633485" y="0"/>
                    <a:pt x="1661507" y="28022"/>
                    <a:pt x="1661507" y="62588"/>
                  </a:cubicBezTo>
                  <a:lnTo>
                    <a:pt x="1661507" y="347620"/>
                  </a:lnTo>
                  <a:cubicBezTo>
                    <a:pt x="1661507" y="364220"/>
                    <a:pt x="1654913" y="380139"/>
                    <a:pt x="1643175" y="391877"/>
                  </a:cubicBezTo>
                  <a:cubicBezTo>
                    <a:pt x="1631438" y="403614"/>
                    <a:pt x="1615518" y="410208"/>
                    <a:pt x="1598919" y="410208"/>
                  </a:cubicBezTo>
                  <a:lnTo>
                    <a:pt x="62588" y="410208"/>
                  </a:lnTo>
                  <a:cubicBezTo>
                    <a:pt x="45989" y="410208"/>
                    <a:pt x="30069" y="403614"/>
                    <a:pt x="18332" y="391877"/>
                  </a:cubicBezTo>
                  <a:cubicBezTo>
                    <a:pt x="6594" y="380139"/>
                    <a:pt x="0" y="364220"/>
                    <a:pt x="0" y="347620"/>
                  </a:cubicBezTo>
                  <a:lnTo>
                    <a:pt x="0" y="62588"/>
                  </a:lnTo>
                  <a:cubicBezTo>
                    <a:pt x="0" y="28022"/>
                    <a:pt x="28022" y="0"/>
                    <a:pt x="62588" y="0"/>
                  </a:cubicBezTo>
                  <a:close/>
                </a:path>
              </a:pathLst>
            </a:custGeom>
            <a:solidFill>
              <a:srgbClr val="FFD13F"/>
            </a:solidFill>
          </p:spPr>
        </p:sp>
        <p:sp>
          <p:nvSpPr>
            <p:cNvPr id="16" name="TextBox 5">
              <a:extLst>
                <a:ext uri="{FF2B5EF4-FFF2-40B4-BE49-F238E27FC236}">
                  <a16:creationId xmlns:a16="http://schemas.microsoft.com/office/drawing/2014/main" id="{EEB67A12-E532-406B-ACD7-47A942A6C3FB}"/>
                </a:ext>
              </a:extLst>
            </p:cNvPr>
            <p:cNvSpPr txBox="1"/>
            <p:nvPr/>
          </p:nvSpPr>
          <p:spPr>
            <a:xfrm>
              <a:off x="0" y="-19050"/>
              <a:ext cx="1661507" cy="429258"/>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2">
            <a:extLst>
              <a:ext uri="{FF2B5EF4-FFF2-40B4-BE49-F238E27FC236}">
                <a16:creationId xmlns:a16="http://schemas.microsoft.com/office/drawing/2014/main" id="{B9F9988C-63A9-4700-9B16-E3A7155918DB}"/>
              </a:ext>
            </a:extLst>
          </p:cNvPr>
          <p:cNvGrpSpPr/>
          <p:nvPr/>
        </p:nvGrpSpPr>
        <p:grpSpPr>
          <a:xfrm>
            <a:off x="6096000" y="1041400"/>
            <a:ext cx="4995333" cy="1585216"/>
            <a:chOff x="0" y="0"/>
            <a:chExt cx="1661507" cy="410208"/>
          </a:xfrm>
        </p:grpSpPr>
        <p:sp>
          <p:nvSpPr>
            <p:cNvPr id="18" name="Freeform 13">
              <a:extLst>
                <a:ext uri="{FF2B5EF4-FFF2-40B4-BE49-F238E27FC236}">
                  <a16:creationId xmlns:a16="http://schemas.microsoft.com/office/drawing/2014/main" id="{378127FB-5989-4F49-88B0-C4FC09E80949}"/>
                </a:ext>
              </a:extLst>
            </p:cNvPr>
            <p:cNvSpPr/>
            <p:nvPr/>
          </p:nvSpPr>
          <p:spPr>
            <a:xfrm>
              <a:off x="0" y="0"/>
              <a:ext cx="1661507" cy="410208"/>
            </a:xfrm>
            <a:custGeom>
              <a:avLst/>
              <a:gdLst/>
              <a:ahLst/>
              <a:cxnLst/>
              <a:rect l="l" t="t" r="r" b="b"/>
              <a:pathLst>
                <a:path w="1661507" h="410208">
                  <a:moveTo>
                    <a:pt x="62588" y="0"/>
                  </a:moveTo>
                  <a:lnTo>
                    <a:pt x="1598919" y="0"/>
                  </a:lnTo>
                  <a:cubicBezTo>
                    <a:pt x="1633485" y="0"/>
                    <a:pt x="1661507" y="28022"/>
                    <a:pt x="1661507" y="62588"/>
                  </a:cubicBezTo>
                  <a:lnTo>
                    <a:pt x="1661507" y="347620"/>
                  </a:lnTo>
                  <a:cubicBezTo>
                    <a:pt x="1661507" y="364220"/>
                    <a:pt x="1654913" y="380139"/>
                    <a:pt x="1643175" y="391877"/>
                  </a:cubicBezTo>
                  <a:cubicBezTo>
                    <a:pt x="1631438" y="403614"/>
                    <a:pt x="1615518" y="410208"/>
                    <a:pt x="1598919" y="410208"/>
                  </a:cubicBezTo>
                  <a:lnTo>
                    <a:pt x="62588" y="410208"/>
                  </a:lnTo>
                  <a:cubicBezTo>
                    <a:pt x="45989" y="410208"/>
                    <a:pt x="30069" y="403614"/>
                    <a:pt x="18332" y="391877"/>
                  </a:cubicBezTo>
                  <a:cubicBezTo>
                    <a:pt x="6594" y="380139"/>
                    <a:pt x="0" y="364220"/>
                    <a:pt x="0" y="347620"/>
                  </a:cubicBezTo>
                  <a:lnTo>
                    <a:pt x="0" y="62588"/>
                  </a:lnTo>
                  <a:cubicBezTo>
                    <a:pt x="0" y="28022"/>
                    <a:pt x="28022" y="0"/>
                    <a:pt x="62588" y="0"/>
                  </a:cubicBezTo>
                  <a:close/>
                </a:path>
              </a:pathLst>
            </a:custGeom>
            <a:solidFill>
              <a:srgbClr val="00ABC5"/>
            </a:solidFill>
          </p:spPr>
        </p:sp>
        <p:sp>
          <p:nvSpPr>
            <p:cNvPr id="19" name="TextBox 14">
              <a:extLst>
                <a:ext uri="{FF2B5EF4-FFF2-40B4-BE49-F238E27FC236}">
                  <a16:creationId xmlns:a16="http://schemas.microsoft.com/office/drawing/2014/main" id="{FA674451-B929-49CE-8DE8-442DCDAAF06B}"/>
                </a:ext>
              </a:extLst>
            </p:cNvPr>
            <p:cNvSpPr txBox="1"/>
            <p:nvPr/>
          </p:nvSpPr>
          <p:spPr>
            <a:xfrm>
              <a:off x="0" y="-19050"/>
              <a:ext cx="1661507" cy="429258"/>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TextBox 22">
            <a:extLst>
              <a:ext uri="{FF2B5EF4-FFF2-40B4-BE49-F238E27FC236}">
                <a16:creationId xmlns:a16="http://schemas.microsoft.com/office/drawing/2014/main" id="{5ACCD467-DBE3-4B87-A12F-8BA54A35C09E}"/>
              </a:ext>
            </a:extLst>
          </p:cNvPr>
          <p:cNvSpPr txBox="1"/>
          <p:nvPr/>
        </p:nvSpPr>
        <p:spPr>
          <a:xfrm>
            <a:off x="711200" y="1119996"/>
            <a:ext cx="4673600" cy="1323439"/>
          </a:xfrm>
          <a:prstGeom prst="rect">
            <a:avLst/>
          </a:prstGeom>
          <a:noFill/>
        </p:spPr>
        <p:txBody>
          <a:bodyPr wrap="square">
            <a:spAutoFit/>
          </a:bodyPr>
          <a:lstStyle/>
          <a:p>
            <a:pPr marL="0" marR="0" lvl="0" indent="0" algn="l" defTabSz="304815"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rPr>
              <a:t>The current fluids business partner is NDFK, with 98% local involvement. </a:t>
            </a:r>
          </a:p>
          <a:p>
            <a:pPr marL="0" marR="0" lvl="0" indent="0" algn="l" defTabSz="304815"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endParaRPr>
          </a:p>
          <a:p>
            <a:pPr marL="0" marR="0" lvl="0" indent="0" algn="l" defTabSz="304815"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rPr>
              <a:t>See the table below for the chemicals used by NDFK, which are produced in Kazakhstan.</a:t>
            </a:r>
          </a:p>
        </p:txBody>
      </p:sp>
      <p:sp>
        <p:nvSpPr>
          <p:cNvPr id="25" name="TextBox 24">
            <a:extLst>
              <a:ext uri="{FF2B5EF4-FFF2-40B4-BE49-F238E27FC236}">
                <a16:creationId xmlns:a16="http://schemas.microsoft.com/office/drawing/2014/main" id="{A4A2B72A-833F-4671-9108-EC247C570A18}"/>
              </a:ext>
            </a:extLst>
          </p:cNvPr>
          <p:cNvSpPr txBox="1"/>
          <p:nvPr/>
        </p:nvSpPr>
        <p:spPr>
          <a:xfrm>
            <a:off x="6096000" y="1109549"/>
            <a:ext cx="4899089" cy="1077218"/>
          </a:xfrm>
          <a:prstGeom prst="rect">
            <a:avLst/>
          </a:prstGeom>
          <a:noFill/>
        </p:spPr>
        <p:txBody>
          <a:bodyPr wrap="square">
            <a:spAutoFit/>
          </a:bodyPr>
          <a:lstStyle/>
          <a:p>
            <a:pPr marL="0" marR="0" lvl="0" indent="0" algn="l" defTabSz="304815"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a:ln>
                  <a:noFill/>
                </a:ln>
                <a:solidFill>
                  <a:srgbClr val="004990"/>
                </a:solidFill>
                <a:effectLst/>
                <a:uLnTx/>
                <a:uFillTx/>
                <a:latin typeface="Arial" panose="020B0604020202020204" pitchFamily="34" charset="0"/>
                <a:ea typeface="+mn-ea"/>
                <a:cs typeface="Arial"/>
              </a:rPr>
              <a:t>Текущий бизнес-партнер по жидкостям — НДФК, с 98% местным участием. </a:t>
            </a:r>
            <a:endParaRPr kumimoji="0" lang="en-US" sz="1600" b="0" i="0" u="none" strike="noStrike" kern="1200" cap="none" spc="0" normalizeH="0" baseline="0" noProof="0" dirty="0">
              <a:ln>
                <a:noFill/>
              </a:ln>
              <a:solidFill>
                <a:srgbClr val="004990"/>
              </a:solidFill>
              <a:effectLst/>
              <a:uLnTx/>
              <a:uFillTx/>
              <a:latin typeface="Arial" panose="020B0604020202020204" pitchFamily="34" charset="0"/>
              <a:ea typeface="+mn-ea"/>
              <a:cs typeface="Arial"/>
            </a:endParaRPr>
          </a:p>
          <a:p>
            <a:pPr marL="0" marR="0" lvl="0" indent="0" algn="l" defTabSz="304815"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a:ln>
                  <a:noFill/>
                </a:ln>
                <a:solidFill>
                  <a:srgbClr val="004990"/>
                </a:solidFill>
                <a:effectLst/>
                <a:uLnTx/>
                <a:uFillTx/>
                <a:latin typeface="Arial" panose="020B0604020202020204" pitchFamily="34" charset="0"/>
                <a:ea typeface="+mn-ea"/>
                <a:cs typeface="Arial"/>
              </a:rPr>
              <a:t>См. таблицу ниже для химикатов, используемых НДФК, которые производятся в Казахстане</a:t>
            </a: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rPr>
              <a:t>.</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endParaRPr>
          </a:p>
        </p:txBody>
      </p:sp>
      <p:sp>
        <p:nvSpPr>
          <p:cNvPr id="29" name="TextBox 28">
            <a:extLst>
              <a:ext uri="{FF2B5EF4-FFF2-40B4-BE49-F238E27FC236}">
                <a16:creationId xmlns:a16="http://schemas.microsoft.com/office/drawing/2014/main" id="{47895529-3DCD-4D41-995E-92511D079DCE}"/>
              </a:ext>
            </a:extLst>
          </p:cNvPr>
          <p:cNvSpPr txBox="1"/>
          <p:nvPr/>
        </p:nvSpPr>
        <p:spPr>
          <a:xfrm>
            <a:off x="1016000" y="275557"/>
            <a:ext cx="10668000" cy="420564"/>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2133" b="1" i="0" u="none" strike="noStrike" kern="1200" cap="all" spc="0" normalizeH="0" baseline="0" noProof="0" dirty="0">
                <a:ln>
                  <a:noFill/>
                </a:ln>
                <a:solidFill>
                  <a:prstClr val="black"/>
                </a:solidFill>
                <a:effectLst/>
                <a:uLnTx/>
                <a:uFillTx/>
                <a:latin typeface="Arial"/>
                <a:ea typeface="+mn-ea"/>
                <a:cs typeface="Arial"/>
              </a:rPr>
              <a:t>Local chemicals usage </a:t>
            </a:r>
            <a:r>
              <a:rPr kumimoji="0" lang="en-US" sz="2133" b="1" i="0" u="none" strike="noStrike" kern="1200" cap="all" spc="0" normalizeH="0" baseline="0" noProof="0" dirty="0">
                <a:ln>
                  <a:noFill/>
                </a:ln>
                <a:solidFill>
                  <a:srgbClr val="004990"/>
                </a:solidFill>
                <a:effectLst/>
                <a:uLnTx/>
                <a:uFillTx/>
                <a:latin typeface="Arial"/>
                <a:ea typeface="+mn-ea"/>
                <a:cs typeface="Arial"/>
              </a:rPr>
              <a:t>/ </a:t>
            </a:r>
            <a:r>
              <a:rPr kumimoji="0" lang="ru-RU" sz="2133" b="1" i="0" u="none" strike="noStrike" kern="1200" cap="all" spc="0" normalizeH="0" baseline="0" noProof="0" dirty="0">
                <a:ln>
                  <a:noFill/>
                </a:ln>
                <a:solidFill>
                  <a:srgbClr val="004990"/>
                </a:solidFill>
                <a:effectLst/>
                <a:uLnTx/>
                <a:uFillTx/>
                <a:latin typeface="Arial"/>
                <a:ea typeface="+mn-ea"/>
                <a:cs typeface="Arial"/>
              </a:rPr>
              <a:t>Местные </a:t>
            </a:r>
            <a:r>
              <a:rPr kumimoji="0" lang="ru-RU" altLang="en-US" sz="2133" b="1"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ИСПОЛЬЗУЕМЫЕ ХИМИКАТЫ</a:t>
            </a:r>
            <a:r>
              <a:rPr kumimoji="0" lang="en-US" sz="2133" b="1" i="0" u="none" strike="noStrike" kern="1200" cap="all" spc="0" normalizeH="0" baseline="0" noProof="0" dirty="0">
                <a:ln>
                  <a:noFill/>
                </a:ln>
                <a:solidFill>
                  <a:srgbClr val="004990"/>
                </a:solidFill>
                <a:effectLst/>
                <a:uLnTx/>
                <a:uFillTx/>
                <a:latin typeface="Arial"/>
                <a:ea typeface="+mn-ea"/>
                <a:cs typeface="Arial"/>
              </a:rPr>
              <a:t> </a:t>
            </a:r>
            <a:endParaRPr kumimoji="0" lang="en-GB" sz="2133"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4000" y="2958076"/>
            <a:ext cx="11531600" cy="2050113"/>
            <a:chOff x="0" y="0"/>
            <a:chExt cx="3883286" cy="2001534"/>
          </a:xfrm>
        </p:grpSpPr>
        <p:sp>
          <p:nvSpPr>
            <p:cNvPr id="3" name="Freeform 3"/>
            <p:cNvSpPr/>
            <p:nvPr/>
          </p:nvSpPr>
          <p:spPr>
            <a:xfrm>
              <a:off x="0" y="0"/>
              <a:ext cx="3883286" cy="2001534"/>
            </a:xfrm>
            <a:custGeom>
              <a:avLst/>
              <a:gdLst/>
              <a:ahLst/>
              <a:cxnLst/>
              <a:rect l="l" t="t" r="r" b="b"/>
              <a:pathLst>
                <a:path w="3883286" h="2001534">
                  <a:moveTo>
                    <a:pt x="0" y="0"/>
                  </a:moveTo>
                  <a:lnTo>
                    <a:pt x="3883286" y="0"/>
                  </a:lnTo>
                  <a:lnTo>
                    <a:pt x="3883286" y="2001534"/>
                  </a:lnTo>
                  <a:lnTo>
                    <a:pt x="0" y="2001534"/>
                  </a:lnTo>
                  <a:close/>
                </a:path>
              </a:pathLst>
            </a:custGeom>
            <a:solidFill>
              <a:srgbClr val="000000">
                <a:alpha val="0"/>
              </a:srgbClr>
            </a:solidFill>
            <a:ln w="47625" cap="sq">
              <a:solidFill>
                <a:srgbClr val="00ABC5"/>
              </a:solidFill>
              <a:prstDash val="solid"/>
              <a:miter/>
            </a:ln>
          </p:spPr>
        </p:sp>
        <p:sp>
          <p:nvSpPr>
            <p:cNvPr id="4" name="TextBox 4"/>
            <p:cNvSpPr txBox="1"/>
            <p:nvPr/>
          </p:nvSpPr>
          <p:spPr>
            <a:xfrm>
              <a:off x="0" y="-19050"/>
              <a:ext cx="3883286" cy="2020584"/>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2">
            <a:extLst>
              <a:ext uri="{FF2B5EF4-FFF2-40B4-BE49-F238E27FC236}">
                <a16:creationId xmlns:a16="http://schemas.microsoft.com/office/drawing/2014/main" id="{1578082F-050A-464A-A500-F847E78B616E}"/>
              </a:ext>
            </a:extLst>
          </p:cNvPr>
          <p:cNvSpPr/>
          <p:nvPr/>
        </p:nvSpPr>
        <p:spPr>
          <a:xfrm>
            <a:off x="1" y="736668"/>
            <a:ext cx="12344399" cy="304732"/>
          </a:xfrm>
          <a:custGeom>
            <a:avLst/>
            <a:gdLst/>
            <a:ahLst/>
            <a:cxnLst/>
            <a:rect l="l" t="t" r="r" b="b"/>
            <a:pathLst>
              <a:path w="18842597" h="457098">
                <a:moveTo>
                  <a:pt x="0" y="0"/>
                </a:moveTo>
                <a:lnTo>
                  <a:pt x="18842597" y="0"/>
                </a:lnTo>
                <a:lnTo>
                  <a:pt x="18842597" y="457098"/>
                </a:lnTo>
                <a:lnTo>
                  <a:pt x="0" y="457098"/>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6F9DBD2C-9DF8-4DE8-8BA2-B1A9B305CA25}"/>
              </a:ext>
            </a:extLst>
          </p:cNvPr>
          <p:cNvSpPr txBox="1"/>
          <p:nvPr/>
        </p:nvSpPr>
        <p:spPr>
          <a:xfrm>
            <a:off x="1181216" y="299143"/>
            <a:ext cx="10248785" cy="420564"/>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ru-RU" sz="2133" b="1" i="0" u="none" strike="noStrike" kern="1200" cap="all" spc="0" normalizeH="0" baseline="0" noProof="0" dirty="0">
                <a:ln>
                  <a:noFill/>
                </a:ln>
                <a:solidFill>
                  <a:prstClr val="black"/>
                </a:solidFill>
                <a:effectLst/>
                <a:uLnTx/>
                <a:uFillTx/>
                <a:latin typeface="Arial"/>
                <a:ea typeface="+mn-ea"/>
                <a:cs typeface="Arial"/>
              </a:rPr>
              <a:t>Local Chemical used</a:t>
            </a:r>
            <a:r>
              <a:rPr kumimoji="0" lang="en-US" sz="2133" b="1" i="0" u="none" strike="noStrike" kern="1200" cap="all" spc="0" normalizeH="0" baseline="0" noProof="0" dirty="0">
                <a:ln>
                  <a:noFill/>
                </a:ln>
                <a:solidFill>
                  <a:prstClr val="black"/>
                </a:solidFill>
                <a:effectLst/>
                <a:uLnTx/>
                <a:uFillTx/>
                <a:latin typeface="Arial"/>
                <a:ea typeface="+mn-ea"/>
                <a:cs typeface="Arial"/>
              </a:rPr>
              <a:t> </a:t>
            </a:r>
            <a:r>
              <a:rPr kumimoji="0" lang="ru-RU" sz="2133" b="1" i="0" u="none" strike="noStrike" kern="1200" cap="all" spc="0" normalizeH="0" baseline="0" noProof="0" dirty="0">
                <a:ln>
                  <a:noFill/>
                </a:ln>
                <a:solidFill>
                  <a:prstClr val="black"/>
                </a:solidFill>
                <a:effectLst/>
                <a:uLnTx/>
                <a:uFillTx/>
                <a:latin typeface="Arial"/>
                <a:ea typeface="+mn-ea"/>
                <a:cs typeface="Arial"/>
              </a:rPr>
              <a:t>/ </a:t>
            </a:r>
            <a:r>
              <a:rPr kumimoji="0" lang="ru-RU" sz="2133" b="1" i="0" u="none" strike="noStrike" kern="1200" cap="all" spc="0" normalizeH="0" baseline="0" noProof="0" dirty="0">
                <a:ln>
                  <a:noFill/>
                </a:ln>
                <a:solidFill>
                  <a:srgbClr val="004990"/>
                </a:solidFill>
                <a:effectLst/>
                <a:uLnTx/>
                <a:uFillTx/>
                <a:latin typeface="Arial"/>
                <a:ea typeface="+mn-ea"/>
                <a:cs typeface="Arial"/>
              </a:rPr>
              <a:t>Местные ИСПОЛЬЗУЕМЫЕ ХИМИКАТЫ </a:t>
            </a:r>
            <a:endParaRPr kumimoji="0" lang="en-GB" sz="2133"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oup 6">
            <a:extLst>
              <a:ext uri="{FF2B5EF4-FFF2-40B4-BE49-F238E27FC236}">
                <a16:creationId xmlns:a16="http://schemas.microsoft.com/office/drawing/2014/main" id="{CE040475-E3A2-421B-891A-36717041AEB5}"/>
              </a:ext>
            </a:extLst>
          </p:cNvPr>
          <p:cNvGrpSpPr/>
          <p:nvPr/>
        </p:nvGrpSpPr>
        <p:grpSpPr>
          <a:xfrm>
            <a:off x="254000" y="1035382"/>
            <a:ext cx="5588000" cy="1823006"/>
            <a:chOff x="0" y="-19050"/>
            <a:chExt cx="1661507" cy="1541826"/>
          </a:xfrm>
        </p:grpSpPr>
        <p:sp>
          <p:nvSpPr>
            <p:cNvPr id="18" name="Freeform 7">
              <a:extLst>
                <a:ext uri="{FF2B5EF4-FFF2-40B4-BE49-F238E27FC236}">
                  <a16:creationId xmlns:a16="http://schemas.microsoft.com/office/drawing/2014/main" id="{0C67A116-3964-4931-BAC9-ABE2EA3CE67C}"/>
                </a:ext>
              </a:extLst>
            </p:cNvPr>
            <p:cNvSpPr/>
            <p:nvPr/>
          </p:nvSpPr>
          <p:spPr>
            <a:xfrm>
              <a:off x="0" y="2359"/>
              <a:ext cx="1661507" cy="1520417"/>
            </a:xfrm>
            <a:custGeom>
              <a:avLst/>
              <a:gdLst/>
              <a:ahLst/>
              <a:cxnLst/>
              <a:rect l="l" t="t" r="r" b="b"/>
              <a:pathLst>
                <a:path w="1661507" h="1522776">
                  <a:moveTo>
                    <a:pt x="0" y="0"/>
                  </a:moveTo>
                  <a:lnTo>
                    <a:pt x="1661507" y="0"/>
                  </a:lnTo>
                  <a:lnTo>
                    <a:pt x="1661507" y="1522776"/>
                  </a:lnTo>
                  <a:lnTo>
                    <a:pt x="0" y="1522776"/>
                  </a:lnTo>
                  <a:close/>
                </a:path>
              </a:pathLst>
            </a:custGeom>
            <a:solidFill>
              <a:srgbClr val="F6E3A7"/>
            </a:solidFill>
          </p:spPr>
        </p:sp>
        <p:sp>
          <p:nvSpPr>
            <p:cNvPr id="19" name="TextBox 8">
              <a:extLst>
                <a:ext uri="{FF2B5EF4-FFF2-40B4-BE49-F238E27FC236}">
                  <a16:creationId xmlns:a16="http://schemas.microsoft.com/office/drawing/2014/main" id="{9AB91184-2414-4AAB-8E66-C3A564392E4B}"/>
                </a:ext>
              </a:extLst>
            </p:cNvPr>
            <p:cNvSpPr txBox="1"/>
            <p:nvPr/>
          </p:nvSpPr>
          <p:spPr>
            <a:xfrm>
              <a:off x="0" y="-19050"/>
              <a:ext cx="1661507" cy="1541826"/>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15">
            <a:extLst>
              <a:ext uri="{FF2B5EF4-FFF2-40B4-BE49-F238E27FC236}">
                <a16:creationId xmlns:a16="http://schemas.microsoft.com/office/drawing/2014/main" id="{F07A2359-AE50-423D-BEA3-E9C224EF5AAB}"/>
              </a:ext>
            </a:extLst>
          </p:cNvPr>
          <p:cNvGrpSpPr/>
          <p:nvPr/>
        </p:nvGrpSpPr>
        <p:grpSpPr>
          <a:xfrm>
            <a:off x="6013731" y="1074526"/>
            <a:ext cx="5771869" cy="1747045"/>
            <a:chOff x="0" y="0"/>
            <a:chExt cx="1661507" cy="1522776"/>
          </a:xfrm>
        </p:grpSpPr>
        <p:sp>
          <p:nvSpPr>
            <p:cNvPr id="21" name="Freeform 16">
              <a:extLst>
                <a:ext uri="{FF2B5EF4-FFF2-40B4-BE49-F238E27FC236}">
                  <a16:creationId xmlns:a16="http://schemas.microsoft.com/office/drawing/2014/main" id="{90463D9F-3FD5-4919-B216-925377DF770B}"/>
                </a:ext>
              </a:extLst>
            </p:cNvPr>
            <p:cNvSpPr/>
            <p:nvPr/>
          </p:nvSpPr>
          <p:spPr>
            <a:xfrm>
              <a:off x="0" y="0"/>
              <a:ext cx="1661507" cy="1522776"/>
            </a:xfrm>
            <a:custGeom>
              <a:avLst/>
              <a:gdLst/>
              <a:ahLst/>
              <a:cxnLst/>
              <a:rect l="l" t="t" r="r" b="b"/>
              <a:pathLst>
                <a:path w="1661507" h="1522776">
                  <a:moveTo>
                    <a:pt x="0" y="0"/>
                  </a:moveTo>
                  <a:lnTo>
                    <a:pt x="1661507" y="0"/>
                  </a:lnTo>
                  <a:lnTo>
                    <a:pt x="1661507" y="1522776"/>
                  </a:lnTo>
                  <a:lnTo>
                    <a:pt x="0" y="1522776"/>
                  </a:lnTo>
                  <a:close/>
                </a:path>
              </a:pathLst>
            </a:custGeom>
            <a:solidFill>
              <a:srgbClr val="89C0C8"/>
            </a:solidFill>
          </p:spPr>
        </p:sp>
        <p:sp>
          <p:nvSpPr>
            <p:cNvPr id="22" name="TextBox 17">
              <a:extLst>
                <a:ext uri="{FF2B5EF4-FFF2-40B4-BE49-F238E27FC236}">
                  <a16:creationId xmlns:a16="http://schemas.microsoft.com/office/drawing/2014/main" id="{3849FD51-1C76-42BC-A8FD-6BD910C2494D}"/>
                </a:ext>
              </a:extLst>
            </p:cNvPr>
            <p:cNvSpPr txBox="1"/>
            <p:nvPr/>
          </p:nvSpPr>
          <p:spPr>
            <a:xfrm>
              <a:off x="0" y="-19050"/>
              <a:ext cx="1661507" cy="1541826"/>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TextBox 23">
            <a:extLst>
              <a:ext uri="{FF2B5EF4-FFF2-40B4-BE49-F238E27FC236}">
                <a16:creationId xmlns:a16="http://schemas.microsoft.com/office/drawing/2014/main" id="{4D668B5A-1A79-4871-B43E-CFE8ECD57863}"/>
              </a:ext>
            </a:extLst>
          </p:cNvPr>
          <p:cNvSpPr txBox="1"/>
          <p:nvPr/>
        </p:nvSpPr>
        <p:spPr>
          <a:xfrm>
            <a:off x="457201" y="1159100"/>
            <a:ext cx="4946931" cy="1815882"/>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current cementing business partner is Baker Hughes, with 100% local involvement. We are also considering using locally sourced class G cement in our future cementing operations. See the table below for the chemicals used by Baker Hughes, which are produced in Kazakhstan.</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27" name="Table 26">
            <a:extLst>
              <a:ext uri="{FF2B5EF4-FFF2-40B4-BE49-F238E27FC236}">
                <a16:creationId xmlns:a16="http://schemas.microsoft.com/office/drawing/2014/main" id="{1F9DD2B6-ACE1-41D3-8D5E-CC4E29D3FB8F}"/>
              </a:ext>
            </a:extLst>
          </p:cNvPr>
          <p:cNvGraphicFramePr>
            <a:graphicFrameLocks noGrp="1"/>
          </p:cNvGraphicFramePr>
          <p:nvPr/>
        </p:nvGraphicFramePr>
        <p:xfrm>
          <a:off x="609601" y="3037164"/>
          <a:ext cx="10820400" cy="1909220"/>
        </p:xfrm>
        <a:graphic>
          <a:graphicData uri="http://schemas.openxmlformats.org/drawingml/2006/table">
            <a:tbl>
              <a:tblPr/>
              <a:tblGrid>
                <a:gridCol w="2187449">
                  <a:extLst>
                    <a:ext uri="{9D8B030D-6E8A-4147-A177-3AD203B41FA5}">
                      <a16:colId xmlns:a16="http://schemas.microsoft.com/office/drawing/2014/main" val="3607595069"/>
                    </a:ext>
                  </a:extLst>
                </a:gridCol>
                <a:gridCol w="3553018">
                  <a:extLst>
                    <a:ext uri="{9D8B030D-6E8A-4147-A177-3AD203B41FA5}">
                      <a16:colId xmlns:a16="http://schemas.microsoft.com/office/drawing/2014/main" val="784133012"/>
                    </a:ext>
                  </a:extLst>
                </a:gridCol>
                <a:gridCol w="1991617">
                  <a:extLst>
                    <a:ext uri="{9D8B030D-6E8A-4147-A177-3AD203B41FA5}">
                      <a16:colId xmlns:a16="http://schemas.microsoft.com/office/drawing/2014/main" val="514515581"/>
                    </a:ext>
                  </a:extLst>
                </a:gridCol>
                <a:gridCol w="3088316">
                  <a:extLst>
                    <a:ext uri="{9D8B030D-6E8A-4147-A177-3AD203B41FA5}">
                      <a16:colId xmlns:a16="http://schemas.microsoft.com/office/drawing/2014/main" val="4166172709"/>
                    </a:ext>
                  </a:extLst>
                </a:gridCol>
              </a:tblGrid>
              <a:tr h="272643">
                <a:tc gridSpan="4">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GB" sz="1300" b="1" i="0" u="none" strike="noStrike" dirty="0">
                          <a:solidFill>
                            <a:srgbClr val="000000"/>
                          </a:solidFill>
                          <a:effectLst/>
                          <a:latin typeface="+mn-lt"/>
                          <a:cs typeface="Arial" panose="020B0604020202020204" pitchFamily="34" charset="0"/>
                        </a:rPr>
                        <a:t>Local Chemicals used in 2023 -2024 / </a:t>
                      </a:r>
                      <a:r>
                        <a:rPr lang="en-GB" sz="1300" b="1" i="0" u="none" strike="noStrike" dirty="0">
                          <a:solidFill>
                            <a:srgbClr val="004990"/>
                          </a:solidFill>
                          <a:effectLst/>
                          <a:latin typeface="+mn-lt"/>
                          <a:cs typeface="Arial" panose="020B0604020202020204" pitchFamily="34" charset="0"/>
                        </a:rPr>
                        <a:t>Местные химические вещества, использованные в 2023-2024 гг.</a:t>
                      </a:r>
                    </a:p>
                  </a:txBody>
                  <a:tcPr marL="6350" marR="6350" marT="6350" marB="0" anchor="b">
                    <a:lnL>
                      <a:noFill/>
                    </a:lnL>
                    <a:lnR>
                      <a:noFill/>
                    </a:lnR>
                    <a:lnT>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9163110"/>
                  </a:ext>
                </a:extLst>
              </a:tr>
              <a:tr h="57625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300" b="1" i="0" u="none" strike="noStrike" dirty="0">
                          <a:solidFill>
                            <a:srgbClr val="000000"/>
                          </a:solidFill>
                          <a:effectLst/>
                          <a:latin typeface="+mn-lt"/>
                          <a:cs typeface="Arial" panose="020B0604020202020204" pitchFamily="34" charset="0"/>
                        </a:rPr>
                        <a:t>Name of product / </a:t>
                      </a:r>
                      <a:r>
                        <a:rPr lang="en-GB" sz="1300" b="1" i="0" u="none" strike="noStrike" dirty="0">
                          <a:solidFill>
                            <a:schemeClr val="accent1">
                              <a:lumMod val="75000"/>
                            </a:schemeClr>
                          </a:solidFill>
                          <a:effectLst/>
                          <a:latin typeface="+mn-lt"/>
                          <a:cs typeface="Arial" panose="020B0604020202020204" pitchFamily="34" charset="0"/>
                        </a:rPr>
                        <a:t>Название продукта </a:t>
                      </a:r>
                    </a:p>
                  </a:txBody>
                  <a:tcPr marL="6350" marR="6350" marT="635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300" b="1" i="0" u="none" strike="noStrike" dirty="0">
                          <a:solidFill>
                            <a:srgbClr val="000000"/>
                          </a:solidFill>
                          <a:effectLst/>
                          <a:latin typeface="+mn-lt"/>
                          <a:cs typeface="Arial" panose="020B0604020202020204" pitchFamily="34" charset="0"/>
                        </a:rPr>
                        <a:t>Description / </a:t>
                      </a:r>
                      <a:r>
                        <a:rPr lang="en-GB" sz="1300" b="1" i="0" u="none" strike="noStrike" dirty="0">
                          <a:solidFill>
                            <a:schemeClr val="accent1">
                              <a:lumMod val="75000"/>
                            </a:schemeClr>
                          </a:solidFill>
                          <a:effectLst/>
                          <a:latin typeface="+mn-lt"/>
                          <a:cs typeface="Arial" panose="020B0604020202020204" pitchFamily="34" charset="0"/>
                        </a:rPr>
                        <a:t>Описание</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300" b="1" i="0" u="none" strike="noStrike" dirty="0">
                          <a:solidFill>
                            <a:srgbClr val="000000"/>
                          </a:solidFill>
                          <a:effectLst/>
                          <a:latin typeface="+mn-lt"/>
                          <a:cs typeface="Arial" panose="020B0604020202020204" pitchFamily="34" charset="0"/>
                        </a:rPr>
                        <a:t>Usage / </a:t>
                      </a:r>
                      <a:r>
                        <a:rPr lang="en-GB" sz="1300" b="1" i="0" u="none" strike="noStrike" dirty="0">
                          <a:solidFill>
                            <a:schemeClr val="accent1">
                              <a:lumMod val="75000"/>
                            </a:schemeClr>
                          </a:solidFill>
                          <a:effectLst/>
                          <a:latin typeface="+mn-lt"/>
                          <a:cs typeface="Arial" panose="020B0604020202020204" pitchFamily="34" charset="0"/>
                        </a:rPr>
                        <a:t>Использованные, MT</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300" b="1" i="0" u="none" strike="noStrike" dirty="0">
                          <a:solidFill>
                            <a:srgbClr val="000000"/>
                          </a:solidFill>
                          <a:effectLst/>
                          <a:latin typeface="+mn-lt"/>
                          <a:cs typeface="Arial" panose="020B0604020202020204" pitchFamily="34" charset="0"/>
                        </a:rPr>
                        <a:t>Supplier / </a:t>
                      </a:r>
                      <a:r>
                        <a:rPr lang="en-GB" sz="1300" b="1" i="0" u="none" strike="noStrike" dirty="0">
                          <a:solidFill>
                            <a:schemeClr val="accent1">
                              <a:lumMod val="75000"/>
                            </a:schemeClr>
                          </a:solidFill>
                          <a:effectLst/>
                          <a:latin typeface="+mn-lt"/>
                          <a:cs typeface="Arial" panose="020B0604020202020204" pitchFamily="34" charset="0"/>
                        </a:rPr>
                        <a:t>Поставщик   </a:t>
                      </a: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012349299"/>
                  </a:ext>
                </a:extLst>
              </a:tr>
              <a:tr h="22212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GB" sz="1300" b="0" i="0" u="none" strike="noStrike" dirty="0">
                          <a:solidFill>
                            <a:srgbClr val="000000"/>
                          </a:solidFill>
                          <a:effectLst/>
                          <a:latin typeface="+mn-lt"/>
                          <a:cs typeface="Arial" panose="020B0604020202020204" pitchFamily="34" charset="0"/>
                        </a:rPr>
                        <a:t> A-2</a:t>
                      </a:r>
                    </a:p>
                  </a:txBody>
                  <a:tcPr marL="6350" marR="6350" marT="6350"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GB" sz="1300" b="0" i="0" u="none" strike="noStrike" dirty="0">
                          <a:solidFill>
                            <a:srgbClr val="000000"/>
                          </a:solidFill>
                          <a:effectLst/>
                          <a:latin typeface="+mn-lt"/>
                          <a:cs typeface="Arial" panose="020B0604020202020204" pitchFamily="34" charset="0"/>
                        </a:rPr>
                        <a:t>Gelation Control / Контроль геляции</a:t>
                      </a:r>
                    </a:p>
                  </a:txBody>
                  <a:tcPr marL="6350" marR="6350" marT="635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1300" b="0" i="0" u="none" strike="noStrike" dirty="0">
                          <a:solidFill>
                            <a:srgbClr val="000000"/>
                          </a:solidFill>
                          <a:effectLst/>
                          <a:latin typeface="+mn-lt"/>
                          <a:cs typeface="Arial" panose="020B0604020202020204" pitchFamily="34" charset="0"/>
                        </a:rPr>
                        <a:t>20.1</a:t>
                      </a:r>
                      <a:endParaRPr lang="en-GB" sz="1300" b="0" i="0" u="none" strike="noStrike" dirty="0">
                        <a:solidFill>
                          <a:srgbClr val="000000"/>
                        </a:solidFill>
                        <a:effectLst/>
                        <a:latin typeface="+mn-lt"/>
                        <a:cs typeface="Arial" panose="020B0604020202020204" pitchFamily="34" charset="0"/>
                      </a:endParaRPr>
                    </a:p>
                  </a:txBody>
                  <a:tcPr marL="6350" marR="6350" marT="635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rowSpan="5">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300" b="0" i="0" u="none" strike="noStrike" dirty="0">
                          <a:solidFill>
                            <a:srgbClr val="000000"/>
                          </a:solidFill>
                          <a:effectLst/>
                          <a:latin typeface="+mn-lt"/>
                          <a:cs typeface="Arial" panose="020B0604020202020204" pitchFamily="34" charset="0"/>
                        </a:rPr>
                        <a:t>TOPAN LLP Kazakhstan</a:t>
                      </a:r>
                    </a:p>
                    <a:p>
                      <a:pPr algn="l" fontAlgn="ctr"/>
                      <a:r>
                        <a:rPr lang="en-GB" sz="1300" b="0" i="0" u="none" strike="noStrike" dirty="0">
                          <a:solidFill>
                            <a:srgbClr val="000000"/>
                          </a:solidFill>
                          <a:effectLst/>
                          <a:latin typeface="+mn-lt"/>
                          <a:cs typeface="Arial" panose="020B0604020202020204" pitchFamily="34" charset="0"/>
                        </a:rPr>
                        <a:t>ТОПАН ТОО Казахстан</a:t>
                      </a: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extLst>
                  <a:ext uri="{0D108BD9-81ED-4DB2-BD59-A6C34878D82A}">
                    <a16:rowId xmlns:a16="http://schemas.microsoft.com/office/drawing/2014/main" val="532983986"/>
                  </a:ext>
                </a:extLst>
              </a:tr>
              <a:tr h="20955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GB" sz="1300" b="0" i="0" u="none" strike="noStrike" dirty="0">
                          <a:solidFill>
                            <a:srgbClr val="000000"/>
                          </a:solidFill>
                          <a:effectLst/>
                          <a:latin typeface="+mn-lt"/>
                          <a:cs typeface="Arial" panose="020B0604020202020204" pitchFamily="34" charset="0"/>
                        </a:rPr>
                        <a:t> A-7</a:t>
                      </a:r>
                    </a:p>
                  </a:txBody>
                  <a:tcPr marL="6350" marR="6350" marT="6350"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GB" sz="1300" b="0" i="0" u="none" strike="noStrike" dirty="0">
                          <a:solidFill>
                            <a:srgbClr val="000000"/>
                          </a:solidFill>
                          <a:effectLst/>
                          <a:latin typeface="+mn-lt"/>
                          <a:cs typeface="Arial" panose="020B0604020202020204" pitchFamily="34" charset="0"/>
                        </a:rPr>
                        <a:t>Accelerator / </a:t>
                      </a:r>
                      <a:r>
                        <a:rPr lang="ru-RU" sz="1300" b="0" i="0" u="none" strike="noStrike" dirty="0">
                          <a:solidFill>
                            <a:srgbClr val="000000"/>
                          </a:solidFill>
                          <a:effectLst/>
                          <a:latin typeface="+mn-lt"/>
                          <a:cs typeface="Arial" panose="020B0604020202020204" pitchFamily="34" charset="0"/>
                        </a:rPr>
                        <a:t>У</a:t>
                      </a:r>
                      <a:r>
                        <a:rPr lang="en-GB" sz="1300" b="0" i="0" u="none" strike="noStrike" dirty="0">
                          <a:solidFill>
                            <a:srgbClr val="000000"/>
                          </a:solidFill>
                          <a:effectLst/>
                          <a:latin typeface="+mn-lt"/>
                          <a:cs typeface="Arial" panose="020B0604020202020204" pitchFamily="34" charset="0"/>
                        </a:rPr>
                        <a:t>скоритель</a:t>
                      </a:r>
                    </a:p>
                  </a:txBody>
                  <a:tcPr marL="6350" marR="6350" marT="635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1300" b="0" i="0" u="none" strike="noStrike" dirty="0">
                          <a:solidFill>
                            <a:srgbClr val="000000"/>
                          </a:solidFill>
                          <a:effectLst/>
                          <a:latin typeface="+mn-lt"/>
                          <a:cs typeface="Arial" panose="020B0604020202020204" pitchFamily="34" charset="0"/>
                        </a:rPr>
                        <a:t>10.1</a:t>
                      </a:r>
                      <a:endParaRPr lang="en-GB" sz="1300" b="0" i="0" u="none" strike="noStrike" dirty="0">
                        <a:solidFill>
                          <a:srgbClr val="000000"/>
                        </a:solidFill>
                        <a:effectLst/>
                        <a:latin typeface="+mn-lt"/>
                        <a:cs typeface="Arial" panose="020B0604020202020204" pitchFamily="34" charset="0"/>
                      </a:endParaRPr>
                    </a:p>
                  </a:txBody>
                  <a:tcPr marL="6350" marR="6350" marT="635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vMerge="1">
                  <a:txBody>
                    <a:bodyPr/>
                    <a:lstStyle/>
                    <a:p>
                      <a:endParaRPr lang="en-GB"/>
                    </a:p>
                  </a:txBody>
                  <a:tcPr/>
                </a:tc>
                <a:extLst>
                  <a:ext uri="{0D108BD9-81ED-4DB2-BD59-A6C34878D82A}">
                    <a16:rowId xmlns:a16="http://schemas.microsoft.com/office/drawing/2014/main" val="545182055"/>
                  </a:ext>
                </a:extLst>
              </a:tr>
              <a:tr h="20955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GB" sz="1300" b="0" i="0" u="none" strike="noStrike" dirty="0">
                          <a:solidFill>
                            <a:srgbClr val="000000"/>
                          </a:solidFill>
                          <a:effectLst/>
                          <a:latin typeface="+mn-lt"/>
                          <a:cs typeface="Arial" panose="020B0604020202020204" pitchFamily="34" charset="0"/>
                        </a:rPr>
                        <a:t> Sugar</a:t>
                      </a:r>
                    </a:p>
                  </a:txBody>
                  <a:tcPr marL="6350" marR="6350" marT="6350"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GB" sz="1300" b="0" i="0" u="none" strike="noStrike" dirty="0">
                          <a:solidFill>
                            <a:srgbClr val="000000"/>
                          </a:solidFill>
                          <a:effectLst/>
                          <a:latin typeface="+mn-lt"/>
                          <a:cs typeface="Arial" panose="020B0604020202020204" pitchFamily="34" charset="0"/>
                        </a:rPr>
                        <a:t>Retarder / Замедлитель</a:t>
                      </a:r>
                    </a:p>
                  </a:txBody>
                  <a:tcPr marL="6350" marR="6350" marT="635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1300" b="0" i="0" u="none" strike="noStrike" dirty="0">
                          <a:solidFill>
                            <a:srgbClr val="000000"/>
                          </a:solidFill>
                          <a:effectLst/>
                          <a:latin typeface="+mn-lt"/>
                          <a:cs typeface="Arial" panose="020B0604020202020204" pitchFamily="34" charset="0"/>
                        </a:rPr>
                        <a:t>8.66</a:t>
                      </a:r>
                      <a:endParaRPr lang="en-GB" sz="1300" b="0" i="0" u="none" strike="noStrike" dirty="0">
                        <a:solidFill>
                          <a:srgbClr val="000000"/>
                        </a:solidFill>
                        <a:effectLst/>
                        <a:latin typeface="+mn-lt"/>
                        <a:cs typeface="Arial" panose="020B0604020202020204" pitchFamily="34" charset="0"/>
                      </a:endParaRPr>
                    </a:p>
                  </a:txBody>
                  <a:tcPr marL="6350" marR="6350" marT="635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vMerge="1">
                  <a:txBody>
                    <a:bodyPr/>
                    <a:lstStyle/>
                    <a:p>
                      <a:endParaRPr lang="en-GB"/>
                    </a:p>
                  </a:txBody>
                  <a:tcPr/>
                </a:tc>
                <a:extLst>
                  <a:ext uri="{0D108BD9-81ED-4DB2-BD59-A6C34878D82A}">
                    <a16:rowId xmlns:a16="http://schemas.microsoft.com/office/drawing/2014/main" val="2850190405"/>
                  </a:ext>
                </a:extLst>
              </a:tr>
              <a:tr h="20955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GB" sz="1300" b="0" i="0" u="none" strike="noStrike" dirty="0">
                          <a:solidFill>
                            <a:srgbClr val="000000"/>
                          </a:solidFill>
                          <a:effectLst/>
                          <a:latin typeface="+mn-lt"/>
                          <a:cs typeface="Arial" panose="020B0604020202020204" pitchFamily="34" charset="0"/>
                        </a:rPr>
                        <a:t> GW-22</a:t>
                      </a:r>
                    </a:p>
                  </a:txBody>
                  <a:tcPr marL="6350" marR="6350" marT="6350"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GB" sz="1300" b="0" i="0" u="none" strike="noStrike" dirty="0">
                          <a:solidFill>
                            <a:srgbClr val="000000"/>
                          </a:solidFill>
                          <a:effectLst/>
                          <a:latin typeface="+mn-lt"/>
                          <a:cs typeface="Arial" panose="020B0604020202020204" pitchFamily="34" charset="0"/>
                        </a:rPr>
                        <a:t>Gelling Agent / Загуститель</a:t>
                      </a:r>
                    </a:p>
                  </a:txBody>
                  <a:tcPr marL="6350" marR="6350" marT="635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1300" b="0" i="0" u="none" strike="noStrike" dirty="0">
                          <a:solidFill>
                            <a:srgbClr val="000000"/>
                          </a:solidFill>
                          <a:effectLst/>
                          <a:latin typeface="+mn-lt"/>
                          <a:cs typeface="Arial" panose="020B0604020202020204" pitchFamily="34" charset="0"/>
                        </a:rPr>
                        <a:t>1.52</a:t>
                      </a:r>
                      <a:endParaRPr lang="en-GB" sz="1300" b="0" i="0" u="none" strike="noStrike" dirty="0">
                        <a:solidFill>
                          <a:srgbClr val="000000"/>
                        </a:solidFill>
                        <a:effectLst/>
                        <a:latin typeface="+mn-lt"/>
                        <a:cs typeface="Arial" panose="020B0604020202020204" pitchFamily="34" charset="0"/>
                      </a:endParaRPr>
                    </a:p>
                  </a:txBody>
                  <a:tcPr marL="6350" marR="6350" marT="635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vMerge="1">
                  <a:txBody>
                    <a:bodyPr/>
                    <a:lstStyle/>
                    <a:p>
                      <a:endParaRPr lang="en-GB"/>
                    </a:p>
                  </a:txBody>
                  <a:tcPr/>
                </a:tc>
                <a:extLst>
                  <a:ext uri="{0D108BD9-81ED-4DB2-BD59-A6C34878D82A}">
                    <a16:rowId xmlns:a16="http://schemas.microsoft.com/office/drawing/2014/main" val="1581799948"/>
                  </a:ext>
                </a:extLst>
              </a:tr>
              <a:tr h="20955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GB" sz="1300" b="0" i="0" u="none" strike="noStrike" dirty="0">
                          <a:solidFill>
                            <a:srgbClr val="000000"/>
                          </a:solidFill>
                          <a:effectLst/>
                          <a:latin typeface="+mn-lt"/>
                          <a:cs typeface="Arial" panose="020B0604020202020204" pitchFamily="34" charset="0"/>
                        </a:rPr>
                        <a:t> R-2 </a:t>
                      </a:r>
                    </a:p>
                  </a:txBody>
                  <a:tcPr marL="6350" marR="6350" marT="6350"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GB" sz="1300" b="0" i="0" u="none" strike="noStrike" dirty="0">
                          <a:solidFill>
                            <a:srgbClr val="000000"/>
                          </a:solidFill>
                          <a:effectLst/>
                          <a:latin typeface="+mn-lt"/>
                          <a:cs typeface="Arial" panose="020B0604020202020204" pitchFamily="34" charset="0"/>
                        </a:rPr>
                        <a:t>Retarder / Замедлитель</a:t>
                      </a:r>
                    </a:p>
                  </a:txBody>
                  <a:tcPr marL="6350" marR="6350" marT="635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1300" b="0" i="0" u="none" strike="noStrike" dirty="0">
                          <a:solidFill>
                            <a:srgbClr val="000000"/>
                          </a:solidFill>
                          <a:effectLst/>
                          <a:latin typeface="+mn-lt"/>
                          <a:cs typeface="Arial" panose="020B0604020202020204" pitchFamily="34" charset="0"/>
                        </a:rPr>
                        <a:t>1.76</a:t>
                      </a:r>
                      <a:endParaRPr lang="en-GB" sz="1300" b="0" i="0" u="none" strike="noStrike" dirty="0">
                        <a:solidFill>
                          <a:srgbClr val="000000"/>
                        </a:solidFill>
                        <a:effectLst/>
                        <a:latin typeface="+mn-lt"/>
                        <a:cs typeface="Arial" panose="020B0604020202020204" pitchFamily="34" charset="0"/>
                      </a:endParaRPr>
                    </a:p>
                  </a:txBody>
                  <a:tcPr marL="6350" marR="6350" marT="635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vMerge="1">
                  <a:txBody>
                    <a:bodyPr/>
                    <a:lstStyle/>
                    <a:p>
                      <a:endParaRPr lang="en-GB"/>
                    </a:p>
                  </a:txBody>
                  <a:tcPr/>
                </a:tc>
                <a:extLst>
                  <a:ext uri="{0D108BD9-81ED-4DB2-BD59-A6C34878D82A}">
                    <a16:rowId xmlns:a16="http://schemas.microsoft.com/office/drawing/2014/main" val="1430536326"/>
                  </a:ext>
                </a:extLst>
              </a:tr>
            </a:tbl>
          </a:graphicData>
        </a:graphic>
      </p:graphicFrame>
      <p:sp>
        <p:nvSpPr>
          <p:cNvPr id="23" name="TextBox 22">
            <a:extLst>
              <a:ext uri="{FF2B5EF4-FFF2-40B4-BE49-F238E27FC236}">
                <a16:creationId xmlns:a16="http://schemas.microsoft.com/office/drawing/2014/main" id="{5BD9FE36-5C9D-41BC-A77D-5D7EF7488786}"/>
              </a:ext>
            </a:extLst>
          </p:cNvPr>
          <p:cNvSpPr txBox="1"/>
          <p:nvPr/>
        </p:nvSpPr>
        <p:spPr>
          <a:xfrm>
            <a:off x="6045201" y="1058499"/>
            <a:ext cx="5622588" cy="1672702"/>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ru-RU" sz="14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Текущим бизнес-партнером по цементированию является Baker Hughes с 100% местным участием. Также, мы рассматриваем возможность использования местного цемента класса G в наших будущих операциях по цементированию. См. таблицу ниже для получения информации о химических веществах, используемых Baker Hughes, которые производятся в Казахстане.</a:t>
            </a:r>
            <a:endParaRPr kumimoji="0" lang="en-US" sz="14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5" name="Group 3">
            <a:extLst>
              <a:ext uri="{FF2B5EF4-FFF2-40B4-BE49-F238E27FC236}">
                <a16:creationId xmlns:a16="http://schemas.microsoft.com/office/drawing/2014/main" id="{C9CDA826-3D29-47D9-9343-5B1974396B9C}"/>
              </a:ext>
            </a:extLst>
          </p:cNvPr>
          <p:cNvGrpSpPr/>
          <p:nvPr/>
        </p:nvGrpSpPr>
        <p:grpSpPr>
          <a:xfrm>
            <a:off x="237066" y="5228779"/>
            <a:ext cx="5604934" cy="1071304"/>
            <a:chOff x="0" y="0"/>
            <a:chExt cx="1661507" cy="410208"/>
          </a:xfrm>
        </p:grpSpPr>
        <p:sp>
          <p:nvSpPr>
            <p:cNvPr id="26" name="Freeform 4">
              <a:extLst>
                <a:ext uri="{FF2B5EF4-FFF2-40B4-BE49-F238E27FC236}">
                  <a16:creationId xmlns:a16="http://schemas.microsoft.com/office/drawing/2014/main" id="{46C617F1-8FB9-4234-BC5D-7D638AB988EB}"/>
                </a:ext>
              </a:extLst>
            </p:cNvPr>
            <p:cNvSpPr/>
            <p:nvPr/>
          </p:nvSpPr>
          <p:spPr>
            <a:xfrm>
              <a:off x="0" y="0"/>
              <a:ext cx="1661507" cy="410208"/>
            </a:xfrm>
            <a:custGeom>
              <a:avLst/>
              <a:gdLst/>
              <a:ahLst/>
              <a:cxnLst/>
              <a:rect l="l" t="t" r="r" b="b"/>
              <a:pathLst>
                <a:path w="1661507" h="410208">
                  <a:moveTo>
                    <a:pt x="62588" y="0"/>
                  </a:moveTo>
                  <a:lnTo>
                    <a:pt x="1598919" y="0"/>
                  </a:lnTo>
                  <a:cubicBezTo>
                    <a:pt x="1633485" y="0"/>
                    <a:pt x="1661507" y="28022"/>
                    <a:pt x="1661507" y="62588"/>
                  </a:cubicBezTo>
                  <a:lnTo>
                    <a:pt x="1661507" y="347620"/>
                  </a:lnTo>
                  <a:cubicBezTo>
                    <a:pt x="1661507" y="364220"/>
                    <a:pt x="1654913" y="380139"/>
                    <a:pt x="1643175" y="391877"/>
                  </a:cubicBezTo>
                  <a:cubicBezTo>
                    <a:pt x="1631438" y="403614"/>
                    <a:pt x="1615518" y="410208"/>
                    <a:pt x="1598919" y="410208"/>
                  </a:cubicBezTo>
                  <a:lnTo>
                    <a:pt x="62588" y="410208"/>
                  </a:lnTo>
                  <a:cubicBezTo>
                    <a:pt x="45989" y="410208"/>
                    <a:pt x="30069" y="403614"/>
                    <a:pt x="18332" y="391877"/>
                  </a:cubicBezTo>
                  <a:cubicBezTo>
                    <a:pt x="6594" y="380139"/>
                    <a:pt x="0" y="364220"/>
                    <a:pt x="0" y="347620"/>
                  </a:cubicBezTo>
                  <a:lnTo>
                    <a:pt x="0" y="62588"/>
                  </a:lnTo>
                  <a:cubicBezTo>
                    <a:pt x="0" y="28022"/>
                    <a:pt x="28022" y="0"/>
                    <a:pt x="62588" y="0"/>
                  </a:cubicBezTo>
                  <a:close/>
                </a:path>
              </a:pathLst>
            </a:custGeom>
            <a:solidFill>
              <a:srgbClr val="FFD13F"/>
            </a:solidFill>
          </p:spPr>
        </p:sp>
        <p:sp>
          <p:nvSpPr>
            <p:cNvPr id="28" name="TextBox 5">
              <a:extLst>
                <a:ext uri="{FF2B5EF4-FFF2-40B4-BE49-F238E27FC236}">
                  <a16:creationId xmlns:a16="http://schemas.microsoft.com/office/drawing/2014/main" id="{507D3CB6-658F-407D-9A96-B6DE28F8A184}"/>
                </a:ext>
              </a:extLst>
            </p:cNvPr>
            <p:cNvSpPr txBox="1"/>
            <p:nvPr/>
          </p:nvSpPr>
          <p:spPr>
            <a:xfrm>
              <a:off x="0" y="-19050"/>
              <a:ext cx="1661507" cy="429258"/>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9" name="Group 12">
            <a:extLst>
              <a:ext uri="{FF2B5EF4-FFF2-40B4-BE49-F238E27FC236}">
                <a16:creationId xmlns:a16="http://schemas.microsoft.com/office/drawing/2014/main" id="{6745E344-E1E5-4695-9FBD-0D41CE25BF54}"/>
              </a:ext>
            </a:extLst>
          </p:cNvPr>
          <p:cNvGrpSpPr/>
          <p:nvPr/>
        </p:nvGrpSpPr>
        <p:grpSpPr>
          <a:xfrm>
            <a:off x="5943600" y="5228779"/>
            <a:ext cx="5842000" cy="1071303"/>
            <a:chOff x="0" y="0"/>
            <a:chExt cx="1661507" cy="410208"/>
          </a:xfrm>
        </p:grpSpPr>
        <p:sp>
          <p:nvSpPr>
            <p:cNvPr id="30" name="Freeform 13">
              <a:extLst>
                <a:ext uri="{FF2B5EF4-FFF2-40B4-BE49-F238E27FC236}">
                  <a16:creationId xmlns:a16="http://schemas.microsoft.com/office/drawing/2014/main" id="{17295B14-E5E2-4202-808F-A517859BA9E8}"/>
                </a:ext>
              </a:extLst>
            </p:cNvPr>
            <p:cNvSpPr/>
            <p:nvPr/>
          </p:nvSpPr>
          <p:spPr>
            <a:xfrm>
              <a:off x="0" y="0"/>
              <a:ext cx="1661507" cy="410208"/>
            </a:xfrm>
            <a:custGeom>
              <a:avLst/>
              <a:gdLst/>
              <a:ahLst/>
              <a:cxnLst/>
              <a:rect l="l" t="t" r="r" b="b"/>
              <a:pathLst>
                <a:path w="1661507" h="410208">
                  <a:moveTo>
                    <a:pt x="62588" y="0"/>
                  </a:moveTo>
                  <a:lnTo>
                    <a:pt x="1598919" y="0"/>
                  </a:lnTo>
                  <a:cubicBezTo>
                    <a:pt x="1633485" y="0"/>
                    <a:pt x="1661507" y="28022"/>
                    <a:pt x="1661507" y="62588"/>
                  </a:cubicBezTo>
                  <a:lnTo>
                    <a:pt x="1661507" y="347620"/>
                  </a:lnTo>
                  <a:cubicBezTo>
                    <a:pt x="1661507" y="364220"/>
                    <a:pt x="1654913" y="380139"/>
                    <a:pt x="1643175" y="391877"/>
                  </a:cubicBezTo>
                  <a:cubicBezTo>
                    <a:pt x="1631438" y="403614"/>
                    <a:pt x="1615518" y="410208"/>
                    <a:pt x="1598919" y="410208"/>
                  </a:cubicBezTo>
                  <a:lnTo>
                    <a:pt x="62588" y="410208"/>
                  </a:lnTo>
                  <a:cubicBezTo>
                    <a:pt x="45989" y="410208"/>
                    <a:pt x="30069" y="403614"/>
                    <a:pt x="18332" y="391877"/>
                  </a:cubicBezTo>
                  <a:cubicBezTo>
                    <a:pt x="6594" y="380139"/>
                    <a:pt x="0" y="364220"/>
                    <a:pt x="0" y="347620"/>
                  </a:cubicBezTo>
                  <a:lnTo>
                    <a:pt x="0" y="62588"/>
                  </a:lnTo>
                  <a:cubicBezTo>
                    <a:pt x="0" y="28022"/>
                    <a:pt x="28022" y="0"/>
                    <a:pt x="62588" y="0"/>
                  </a:cubicBezTo>
                  <a:close/>
                </a:path>
              </a:pathLst>
            </a:custGeom>
            <a:solidFill>
              <a:srgbClr val="00ABC5"/>
            </a:solidFill>
          </p:spPr>
        </p:sp>
        <p:sp>
          <p:nvSpPr>
            <p:cNvPr id="31" name="TextBox 14">
              <a:extLst>
                <a:ext uri="{FF2B5EF4-FFF2-40B4-BE49-F238E27FC236}">
                  <a16:creationId xmlns:a16="http://schemas.microsoft.com/office/drawing/2014/main" id="{3C2C8CBD-EA5F-4529-964A-2F97A9BAF76C}"/>
                </a:ext>
              </a:extLst>
            </p:cNvPr>
            <p:cNvSpPr txBox="1"/>
            <p:nvPr/>
          </p:nvSpPr>
          <p:spPr>
            <a:xfrm>
              <a:off x="0" y="-19050"/>
              <a:ext cx="1661507" cy="429258"/>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2" name="TextBox 31">
            <a:extLst>
              <a:ext uri="{FF2B5EF4-FFF2-40B4-BE49-F238E27FC236}">
                <a16:creationId xmlns:a16="http://schemas.microsoft.com/office/drawing/2014/main" id="{0D874975-1991-458F-B892-6FF48ECB745D}"/>
              </a:ext>
            </a:extLst>
          </p:cNvPr>
          <p:cNvSpPr txBox="1"/>
          <p:nvPr/>
        </p:nvSpPr>
        <p:spPr>
          <a:xfrm>
            <a:off x="296333" y="5228779"/>
            <a:ext cx="5377543" cy="1015663"/>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Additionally, we are committed to ensuring that all materials meet the highest industry standards to guarantee the quality and safety of our operations. Collaboration with local suppliers not only enhances our operational efficiency but also supports the local economy and aligns with our sustainability goals.</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5D3FDAF0-1A86-438F-AD37-939EA09DA993}"/>
              </a:ext>
            </a:extLst>
          </p:cNvPr>
          <p:cNvSpPr txBox="1"/>
          <p:nvPr/>
        </p:nvSpPr>
        <p:spPr>
          <a:xfrm>
            <a:off x="6036734" y="5229444"/>
            <a:ext cx="5771869" cy="1015663"/>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Кроме того, мы стремимся к тому, чтобы все материалы соответствовали высочайшим отраслевым стандартам, что гарантирует качество и безопасность наших операций. Сотрудничество с местными поставщиками не только повышает нашу операционную эффективность, но и поддерживает местную экономику и соответствует нашим целям устойчивого развития.</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600" y="2768600"/>
            <a:ext cx="10212872" cy="2489200"/>
            <a:chOff x="0" y="0"/>
            <a:chExt cx="3883286" cy="2001534"/>
          </a:xfrm>
        </p:grpSpPr>
        <p:sp>
          <p:nvSpPr>
            <p:cNvPr id="3" name="Freeform 3"/>
            <p:cNvSpPr/>
            <p:nvPr/>
          </p:nvSpPr>
          <p:spPr>
            <a:xfrm>
              <a:off x="0" y="0"/>
              <a:ext cx="3883286" cy="2001534"/>
            </a:xfrm>
            <a:custGeom>
              <a:avLst/>
              <a:gdLst/>
              <a:ahLst/>
              <a:cxnLst/>
              <a:rect l="l" t="t" r="r" b="b"/>
              <a:pathLst>
                <a:path w="3883286" h="2001534">
                  <a:moveTo>
                    <a:pt x="0" y="0"/>
                  </a:moveTo>
                  <a:lnTo>
                    <a:pt x="3883286" y="0"/>
                  </a:lnTo>
                  <a:lnTo>
                    <a:pt x="3883286" y="2001534"/>
                  </a:lnTo>
                  <a:lnTo>
                    <a:pt x="0" y="2001534"/>
                  </a:lnTo>
                  <a:close/>
                </a:path>
              </a:pathLst>
            </a:custGeom>
            <a:solidFill>
              <a:srgbClr val="000000">
                <a:alpha val="0"/>
              </a:srgbClr>
            </a:solidFill>
            <a:ln w="47625" cap="sq">
              <a:solidFill>
                <a:srgbClr val="00ABC5"/>
              </a:solidFill>
              <a:prstDash val="solid"/>
              <a:miter/>
            </a:ln>
          </p:spPr>
        </p:sp>
        <p:sp>
          <p:nvSpPr>
            <p:cNvPr id="4" name="TextBox 4"/>
            <p:cNvSpPr txBox="1"/>
            <p:nvPr/>
          </p:nvSpPr>
          <p:spPr>
            <a:xfrm>
              <a:off x="0" y="-19050"/>
              <a:ext cx="3883286" cy="2020584"/>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2">
            <a:extLst>
              <a:ext uri="{FF2B5EF4-FFF2-40B4-BE49-F238E27FC236}">
                <a16:creationId xmlns:a16="http://schemas.microsoft.com/office/drawing/2014/main" id="{E91B9362-829A-4550-BCE0-C7B0CD2D7545}"/>
              </a:ext>
            </a:extLst>
          </p:cNvPr>
          <p:cNvSpPr/>
          <p:nvPr/>
        </p:nvSpPr>
        <p:spPr>
          <a:xfrm>
            <a:off x="1" y="736668"/>
            <a:ext cx="12344399" cy="304732"/>
          </a:xfrm>
          <a:custGeom>
            <a:avLst/>
            <a:gdLst/>
            <a:ahLst/>
            <a:cxnLst/>
            <a:rect l="l" t="t" r="r" b="b"/>
            <a:pathLst>
              <a:path w="18842597" h="457098">
                <a:moveTo>
                  <a:pt x="0" y="0"/>
                </a:moveTo>
                <a:lnTo>
                  <a:pt x="18842597" y="0"/>
                </a:lnTo>
                <a:lnTo>
                  <a:pt x="18842597" y="457098"/>
                </a:lnTo>
                <a:lnTo>
                  <a:pt x="0" y="457098"/>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D9379C6F-5049-4E67-BD0B-4308F5D11992}"/>
              </a:ext>
            </a:extLst>
          </p:cNvPr>
          <p:cNvSpPr txBox="1"/>
          <p:nvPr/>
        </p:nvSpPr>
        <p:spPr>
          <a:xfrm>
            <a:off x="1270000" y="336201"/>
            <a:ext cx="10210800" cy="420564"/>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ru-RU" sz="2133" b="1" i="0" u="none" strike="noStrike" kern="1200" cap="all" spc="0" normalizeH="0" baseline="0" noProof="0" dirty="0">
                <a:ln>
                  <a:noFill/>
                </a:ln>
                <a:solidFill>
                  <a:prstClr val="black"/>
                </a:solidFill>
                <a:effectLst/>
                <a:uLnTx/>
                <a:uFillTx/>
                <a:latin typeface="Arial"/>
                <a:ea typeface="+mn-ea"/>
                <a:cs typeface="Arial"/>
              </a:rPr>
              <a:t>Local Chemical used / </a:t>
            </a:r>
            <a:r>
              <a:rPr kumimoji="0" lang="ru-RU" sz="2133" b="1" i="0" u="none" strike="noStrike" kern="1200" cap="all" spc="0" normalizeH="0" baseline="0" noProof="0" dirty="0">
                <a:ln>
                  <a:noFill/>
                </a:ln>
                <a:solidFill>
                  <a:srgbClr val="004990"/>
                </a:solidFill>
                <a:effectLst/>
                <a:uLnTx/>
                <a:uFillTx/>
                <a:latin typeface="Arial"/>
                <a:ea typeface="+mn-ea"/>
                <a:cs typeface="Arial"/>
              </a:rPr>
              <a:t>Местные ИСПОЛЬЗУЕМЫЕ ХИМИКАТЫ </a:t>
            </a:r>
            <a:endParaRPr kumimoji="0" lang="en-GB" sz="2133"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4" name="Group 3">
            <a:extLst>
              <a:ext uri="{FF2B5EF4-FFF2-40B4-BE49-F238E27FC236}">
                <a16:creationId xmlns:a16="http://schemas.microsoft.com/office/drawing/2014/main" id="{421B3255-B7F6-4F31-91E6-876B0905CE5E}"/>
              </a:ext>
            </a:extLst>
          </p:cNvPr>
          <p:cNvGrpSpPr/>
          <p:nvPr/>
        </p:nvGrpSpPr>
        <p:grpSpPr>
          <a:xfrm>
            <a:off x="609600" y="1069441"/>
            <a:ext cx="4622800" cy="1582400"/>
            <a:chOff x="0" y="0"/>
            <a:chExt cx="1661507" cy="410208"/>
          </a:xfrm>
        </p:grpSpPr>
        <p:sp>
          <p:nvSpPr>
            <p:cNvPr id="25" name="Freeform 4">
              <a:extLst>
                <a:ext uri="{FF2B5EF4-FFF2-40B4-BE49-F238E27FC236}">
                  <a16:creationId xmlns:a16="http://schemas.microsoft.com/office/drawing/2014/main" id="{744A8FD3-E82A-4F17-AB4B-9F9816090EB6}"/>
                </a:ext>
              </a:extLst>
            </p:cNvPr>
            <p:cNvSpPr/>
            <p:nvPr/>
          </p:nvSpPr>
          <p:spPr>
            <a:xfrm>
              <a:off x="0" y="0"/>
              <a:ext cx="1661507" cy="410208"/>
            </a:xfrm>
            <a:custGeom>
              <a:avLst/>
              <a:gdLst/>
              <a:ahLst/>
              <a:cxnLst/>
              <a:rect l="l" t="t" r="r" b="b"/>
              <a:pathLst>
                <a:path w="1661507" h="410208">
                  <a:moveTo>
                    <a:pt x="62588" y="0"/>
                  </a:moveTo>
                  <a:lnTo>
                    <a:pt x="1598919" y="0"/>
                  </a:lnTo>
                  <a:cubicBezTo>
                    <a:pt x="1633485" y="0"/>
                    <a:pt x="1661507" y="28022"/>
                    <a:pt x="1661507" y="62588"/>
                  </a:cubicBezTo>
                  <a:lnTo>
                    <a:pt x="1661507" y="347620"/>
                  </a:lnTo>
                  <a:cubicBezTo>
                    <a:pt x="1661507" y="364220"/>
                    <a:pt x="1654913" y="380139"/>
                    <a:pt x="1643175" y="391877"/>
                  </a:cubicBezTo>
                  <a:cubicBezTo>
                    <a:pt x="1631438" y="403614"/>
                    <a:pt x="1615518" y="410208"/>
                    <a:pt x="1598919" y="410208"/>
                  </a:cubicBezTo>
                  <a:lnTo>
                    <a:pt x="62588" y="410208"/>
                  </a:lnTo>
                  <a:cubicBezTo>
                    <a:pt x="45989" y="410208"/>
                    <a:pt x="30069" y="403614"/>
                    <a:pt x="18332" y="391877"/>
                  </a:cubicBezTo>
                  <a:cubicBezTo>
                    <a:pt x="6594" y="380139"/>
                    <a:pt x="0" y="364220"/>
                    <a:pt x="0" y="347620"/>
                  </a:cubicBezTo>
                  <a:lnTo>
                    <a:pt x="0" y="62588"/>
                  </a:lnTo>
                  <a:cubicBezTo>
                    <a:pt x="0" y="28022"/>
                    <a:pt x="28022" y="0"/>
                    <a:pt x="62588" y="0"/>
                  </a:cubicBezTo>
                  <a:close/>
                </a:path>
              </a:pathLst>
            </a:custGeom>
            <a:solidFill>
              <a:srgbClr val="FFD13F"/>
            </a:solidFill>
          </p:spPr>
        </p:sp>
        <p:sp>
          <p:nvSpPr>
            <p:cNvPr id="26" name="TextBox 5">
              <a:extLst>
                <a:ext uri="{FF2B5EF4-FFF2-40B4-BE49-F238E27FC236}">
                  <a16:creationId xmlns:a16="http://schemas.microsoft.com/office/drawing/2014/main" id="{3025D59B-4DF9-4EF7-AFF8-C2FB419E26C4}"/>
                </a:ext>
              </a:extLst>
            </p:cNvPr>
            <p:cNvSpPr txBox="1"/>
            <p:nvPr/>
          </p:nvSpPr>
          <p:spPr>
            <a:xfrm>
              <a:off x="0" y="-19050"/>
              <a:ext cx="1661507" cy="429258"/>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7" name="Group 12">
            <a:extLst>
              <a:ext uri="{FF2B5EF4-FFF2-40B4-BE49-F238E27FC236}">
                <a16:creationId xmlns:a16="http://schemas.microsoft.com/office/drawing/2014/main" id="{18FB85C5-21E0-4CF3-B08F-B262641B6344}"/>
              </a:ext>
            </a:extLst>
          </p:cNvPr>
          <p:cNvGrpSpPr/>
          <p:nvPr/>
        </p:nvGrpSpPr>
        <p:grpSpPr>
          <a:xfrm>
            <a:off x="6451600" y="1041400"/>
            <a:ext cx="4205689" cy="1585216"/>
            <a:chOff x="0" y="0"/>
            <a:chExt cx="1661507" cy="410208"/>
          </a:xfrm>
        </p:grpSpPr>
        <p:sp>
          <p:nvSpPr>
            <p:cNvPr id="28" name="Freeform 13">
              <a:extLst>
                <a:ext uri="{FF2B5EF4-FFF2-40B4-BE49-F238E27FC236}">
                  <a16:creationId xmlns:a16="http://schemas.microsoft.com/office/drawing/2014/main" id="{7445D153-1DA6-4AE3-863F-FA33252FE5E9}"/>
                </a:ext>
              </a:extLst>
            </p:cNvPr>
            <p:cNvSpPr/>
            <p:nvPr/>
          </p:nvSpPr>
          <p:spPr>
            <a:xfrm>
              <a:off x="0" y="0"/>
              <a:ext cx="1661507" cy="410208"/>
            </a:xfrm>
            <a:custGeom>
              <a:avLst/>
              <a:gdLst/>
              <a:ahLst/>
              <a:cxnLst/>
              <a:rect l="l" t="t" r="r" b="b"/>
              <a:pathLst>
                <a:path w="1661507" h="410208">
                  <a:moveTo>
                    <a:pt x="62588" y="0"/>
                  </a:moveTo>
                  <a:lnTo>
                    <a:pt x="1598919" y="0"/>
                  </a:lnTo>
                  <a:cubicBezTo>
                    <a:pt x="1633485" y="0"/>
                    <a:pt x="1661507" y="28022"/>
                    <a:pt x="1661507" y="62588"/>
                  </a:cubicBezTo>
                  <a:lnTo>
                    <a:pt x="1661507" y="347620"/>
                  </a:lnTo>
                  <a:cubicBezTo>
                    <a:pt x="1661507" y="364220"/>
                    <a:pt x="1654913" y="380139"/>
                    <a:pt x="1643175" y="391877"/>
                  </a:cubicBezTo>
                  <a:cubicBezTo>
                    <a:pt x="1631438" y="403614"/>
                    <a:pt x="1615518" y="410208"/>
                    <a:pt x="1598919" y="410208"/>
                  </a:cubicBezTo>
                  <a:lnTo>
                    <a:pt x="62588" y="410208"/>
                  </a:lnTo>
                  <a:cubicBezTo>
                    <a:pt x="45989" y="410208"/>
                    <a:pt x="30069" y="403614"/>
                    <a:pt x="18332" y="391877"/>
                  </a:cubicBezTo>
                  <a:cubicBezTo>
                    <a:pt x="6594" y="380139"/>
                    <a:pt x="0" y="364220"/>
                    <a:pt x="0" y="347620"/>
                  </a:cubicBezTo>
                  <a:lnTo>
                    <a:pt x="0" y="62588"/>
                  </a:lnTo>
                  <a:cubicBezTo>
                    <a:pt x="0" y="28022"/>
                    <a:pt x="28022" y="0"/>
                    <a:pt x="62588" y="0"/>
                  </a:cubicBezTo>
                  <a:close/>
                </a:path>
              </a:pathLst>
            </a:custGeom>
            <a:solidFill>
              <a:srgbClr val="00ABC5"/>
            </a:solidFill>
          </p:spPr>
        </p:sp>
        <p:sp>
          <p:nvSpPr>
            <p:cNvPr id="29" name="TextBox 14">
              <a:extLst>
                <a:ext uri="{FF2B5EF4-FFF2-40B4-BE49-F238E27FC236}">
                  <a16:creationId xmlns:a16="http://schemas.microsoft.com/office/drawing/2014/main" id="{FBD0B53E-1067-4DFB-BE64-31610803C86E}"/>
                </a:ext>
              </a:extLst>
            </p:cNvPr>
            <p:cNvSpPr txBox="1"/>
            <p:nvPr/>
          </p:nvSpPr>
          <p:spPr>
            <a:xfrm>
              <a:off x="0" y="-19050"/>
              <a:ext cx="1661507" cy="429258"/>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3" name="TextBox 32">
            <a:extLst>
              <a:ext uri="{FF2B5EF4-FFF2-40B4-BE49-F238E27FC236}">
                <a16:creationId xmlns:a16="http://schemas.microsoft.com/office/drawing/2014/main" id="{E0E41882-CF97-40B9-B9F5-995E0E0EFA75}"/>
              </a:ext>
            </a:extLst>
          </p:cNvPr>
          <p:cNvSpPr txBox="1"/>
          <p:nvPr/>
        </p:nvSpPr>
        <p:spPr>
          <a:xfrm>
            <a:off x="710166" y="1118843"/>
            <a:ext cx="4064000" cy="1569660"/>
          </a:xfrm>
          <a:prstGeom prst="rect">
            <a:avLst/>
          </a:prstGeom>
          <a:noFill/>
        </p:spPr>
        <p:txBody>
          <a:bodyPr wrap="square">
            <a:spAutoFit/>
          </a:bodyPr>
          <a:lstStyle/>
          <a:p>
            <a:pPr marL="0" marR="0" lvl="0" indent="0" algn="l" defTabSz="304815"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current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Well Service</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business partners is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SLS Oil JV LLP and Aksai Operating LLP; </a:t>
            </a:r>
          </a:p>
          <a:p>
            <a:pPr marL="0" marR="0" lvl="0" indent="0" algn="l" defTabSz="304815"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See the table below for the chemicals used by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SLS Oil JV LLP and AO LLP</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which are produced in Kazakhstan.</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BC59A944-6D01-48B0-AC8A-FCAAC501A605}"/>
              </a:ext>
            </a:extLst>
          </p:cNvPr>
          <p:cNvSpPr txBox="1"/>
          <p:nvPr/>
        </p:nvSpPr>
        <p:spPr>
          <a:xfrm>
            <a:off x="6604000" y="1041400"/>
            <a:ext cx="3785809" cy="1569660"/>
          </a:xfrm>
          <a:prstGeom prst="rect">
            <a:avLst/>
          </a:prstGeom>
          <a:noFill/>
        </p:spPr>
        <p:txBody>
          <a:bodyPr wrap="square">
            <a:spAutoFit/>
          </a:bodyPr>
          <a:lstStyle/>
          <a:p>
            <a:pPr marL="0" marR="0" lvl="0" indent="0" algn="l" defTabSz="304815"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a:rPr>
              <a:t>Текущий бизнес-партнеры по скважинным операциям </a:t>
            </a:r>
            <a:r>
              <a:rPr kumimoji="0" lang="en-GB" sz="16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a:rPr>
              <a:t>SLS Oil JV LLP </a:t>
            </a:r>
            <a:r>
              <a:rPr kumimoji="0" lang="ru-RU" sz="16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a:rPr>
              <a:t>и Аксай Оперейтинг. См. таблицу ниже для химикатов, используемых </a:t>
            </a:r>
            <a:r>
              <a:rPr kumimoji="0" lang="en-GB" sz="16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a:rPr>
              <a:t>SLS Oil JV LLP</a:t>
            </a:r>
            <a:r>
              <a:rPr kumimoji="0" lang="ru-RU" sz="16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a:rPr>
              <a:t> и Аксай Оперейтинг, производимые в Казахстане.</a:t>
            </a:r>
            <a:endParaRPr kumimoji="0" lang="en-US" sz="16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a:endParaRPr>
          </a:p>
        </p:txBody>
      </p:sp>
      <p:graphicFrame>
        <p:nvGraphicFramePr>
          <p:cNvPr id="36" name="Content Placeholder 4">
            <a:extLst>
              <a:ext uri="{FF2B5EF4-FFF2-40B4-BE49-F238E27FC236}">
                <a16:creationId xmlns:a16="http://schemas.microsoft.com/office/drawing/2014/main" id="{7682AE80-AA9B-4ED3-9CC2-FAD9608E19B5}"/>
              </a:ext>
            </a:extLst>
          </p:cNvPr>
          <p:cNvGraphicFramePr>
            <a:graphicFrameLocks/>
          </p:cNvGraphicFramePr>
          <p:nvPr/>
        </p:nvGraphicFramePr>
        <p:xfrm>
          <a:off x="965200" y="2985944"/>
          <a:ext cx="9501674" cy="2026005"/>
        </p:xfrm>
        <a:graphic>
          <a:graphicData uri="http://schemas.openxmlformats.org/drawingml/2006/table">
            <a:tbl>
              <a:tblPr/>
              <a:tblGrid>
                <a:gridCol w="4902109">
                  <a:extLst>
                    <a:ext uri="{9D8B030D-6E8A-4147-A177-3AD203B41FA5}">
                      <a16:colId xmlns:a16="http://schemas.microsoft.com/office/drawing/2014/main" val="735981278"/>
                    </a:ext>
                  </a:extLst>
                </a:gridCol>
                <a:gridCol w="2152988">
                  <a:extLst>
                    <a:ext uri="{9D8B030D-6E8A-4147-A177-3AD203B41FA5}">
                      <a16:colId xmlns:a16="http://schemas.microsoft.com/office/drawing/2014/main" val="1727962010"/>
                    </a:ext>
                  </a:extLst>
                </a:gridCol>
                <a:gridCol w="2446577">
                  <a:extLst>
                    <a:ext uri="{9D8B030D-6E8A-4147-A177-3AD203B41FA5}">
                      <a16:colId xmlns:a16="http://schemas.microsoft.com/office/drawing/2014/main" val="732001582"/>
                    </a:ext>
                  </a:extLst>
                </a:gridCol>
              </a:tblGrid>
              <a:tr h="37211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200" b="1" i="0" u="none" strike="noStrike" dirty="0">
                          <a:solidFill>
                            <a:srgbClr val="000000"/>
                          </a:solidFill>
                          <a:effectLst/>
                          <a:latin typeface="Arial" panose="020B0604020202020204" pitchFamily="34" charset="0"/>
                          <a:cs typeface="Arial" panose="020B0604020202020204" pitchFamily="34" charset="0"/>
                        </a:rPr>
                        <a:t>Products / </a:t>
                      </a:r>
                      <a:r>
                        <a:rPr lang="ru-RU" sz="1200" b="1" i="0" u="none" strike="noStrike" dirty="0">
                          <a:solidFill>
                            <a:srgbClr val="000000"/>
                          </a:solidFill>
                          <a:effectLst/>
                          <a:latin typeface="Arial" panose="020B0604020202020204" pitchFamily="34" charset="0"/>
                          <a:cs typeface="Arial" panose="020B0604020202020204" pitchFamily="34" charset="0"/>
                        </a:rPr>
                        <a:t>Продукты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200" b="1" i="0" u="none" strike="noStrike" dirty="0">
                          <a:solidFill>
                            <a:srgbClr val="000000"/>
                          </a:solidFill>
                          <a:effectLst/>
                          <a:latin typeface="Arial" panose="020B0604020202020204" pitchFamily="34" charset="0"/>
                          <a:cs typeface="Arial" panose="020B0604020202020204" pitchFamily="34" charset="0"/>
                        </a:rPr>
                        <a:t>Consumption in 2023 / </a:t>
                      </a:r>
                      <a:r>
                        <a:rPr lang="ru-RU" sz="1200" b="1" i="0" u="none" strike="noStrike" dirty="0">
                          <a:solidFill>
                            <a:srgbClr val="000000"/>
                          </a:solidFill>
                          <a:effectLst/>
                          <a:latin typeface="Arial" panose="020B0604020202020204" pitchFamily="34" charset="0"/>
                          <a:cs typeface="Arial" panose="020B0604020202020204" pitchFamily="34" charset="0"/>
                        </a:rPr>
                        <a:t>Потребление</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ctr"/>
                      <a:r>
                        <a:rPr lang="en-GB" sz="1200" b="1" i="0" u="none" strike="noStrike" dirty="0">
                          <a:solidFill>
                            <a:srgbClr val="000000"/>
                          </a:solidFill>
                          <a:effectLst/>
                          <a:latin typeface="Arial" panose="020B0604020202020204" pitchFamily="34" charset="0"/>
                          <a:cs typeface="Arial" panose="020B0604020202020204" pitchFamily="34" charset="0"/>
                        </a:rPr>
                        <a:t>Consumption in 2024 / </a:t>
                      </a:r>
                      <a:r>
                        <a:rPr lang="ru-RU" sz="1200" b="1" i="0" u="none" strike="noStrike" dirty="0">
                          <a:solidFill>
                            <a:srgbClr val="000000"/>
                          </a:solidFill>
                          <a:effectLst/>
                          <a:latin typeface="Arial" panose="020B0604020202020204" pitchFamily="34" charset="0"/>
                          <a:cs typeface="Arial" panose="020B0604020202020204" pitchFamily="34" charset="0"/>
                        </a:rPr>
                        <a:t>Потребление</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233008445"/>
                  </a:ext>
                </a:extLst>
              </a:tr>
              <a:tr h="32928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pt-BR" sz="1200" b="0" i="0" u="none" strike="noStrike" dirty="0">
                          <a:solidFill>
                            <a:srgbClr val="000000"/>
                          </a:solidFill>
                          <a:effectLst/>
                          <a:latin typeface="Arial" panose="020B0604020202020204" pitchFamily="34" charset="0"/>
                          <a:cs typeface="Arial" panose="020B0604020202020204" pitchFamily="34" charset="0"/>
                        </a:rPr>
                        <a:t>B628, H2S Corrosion Inhibitor / Ингибитор коррозии H2S</a:t>
                      </a:r>
                    </a:p>
                  </a:txBody>
                  <a:tcPr marL="6350" marR="6350" marT="635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18.5 m3</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64.4 m3</a:t>
                      </a: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8743518"/>
                  </a:ext>
                </a:extLst>
              </a:tr>
              <a:tr h="18923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U066, Mutual Solvent / </a:t>
                      </a:r>
                      <a:r>
                        <a:rPr lang="ru-RU" sz="1200" b="0" i="0" u="none" strike="noStrike">
                          <a:solidFill>
                            <a:srgbClr val="000000"/>
                          </a:solidFill>
                          <a:effectLst/>
                          <a:latin typeface="Arial" panose="020B0604020202020204" pitchFamily="34" charset="0"/>
                          <a:cs typeface="Arial" panose="020B0604020202020204" pitchFamily="34" charset="0"/>
                        </a:rPr>
                        <a:t>растворитель</a:t>
                      </a:r>
                    </a:p>
                  </a:txBody>
                  <a:tcPr marL="6350" marR="6350" marT="635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21 m3</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50 m3</a:t>
                      </a: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117410"/>
                  </a:ext>
                </a:extLst>
              </a:tr>
              <a:tr h="18923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B694, Corrosion Inhibitor / </a:t>
                      </a:r>
                      <a:r>
                        <a:rPr lang="ru-RU" sz="1200" b="0" i="0" u="none" strike="noStrike">
                          <a:solidFill>
                            <a:srgbClr val="000000"/>
                          </a:solidFill>
                          <a:effectLst/>
                          <a:latin typeface="Arial" panose="020B0604020202020204" pitchFamily="34" charset="0"/>
                          <a:cs typeface="Arial" panose="020B0604020202020204" pitchFamily="34" charset="0"/>
                        </a:rPr>
                        <a:t>Ингибитор коррозии</a:t>
                      </a:r>
                    </a:p>
                  </a:txBody>
                  <a:tcPr marL="6350" marR="6350" marT="635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1.3 m3</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4.5 m3</a:t>
                      </a: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827710"/>
                  </a:ext>
                </a:extLst>
              </a:tr>
              <a:tr h="18923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Y001, Intensifier / </a:t>
                      </a:r>
                      <a:r>
                        <a:rPr lang="ru-RU" sz="1200" b="0" i="0" u="none" strike="noStrike" dirty="0">
                          <a:solidFill>
                            <a:srgbClr val="000000"/>
                          </a:solidFill>
                          <a:effectLst/>
                          <a:latin typeface="Arial" panose="020B0604020202020204" pitchFamily="34" charset="0"/>
                          <a:cs typeface="Arial" panose="020B0604020202020204" pitchFamily="34" charset="0"/>
                        </a:rPr>
                        <a:t>Интенсификатор   </a:t>
                      </a:r>
                    </a:p>
                  </a:txBody>
                  <a:tcPr marL="6350" marR="6350" marT="635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1.2 MT</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1.76 MT</a:t>
                      </a: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5612236"/>
                  </a:ext>
                </a:extLst>
              </a:tr>
              <a:tr h="18923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ru-RU" sz="1200" b="0" i="0" u="none" strike="noStrike">
                          <a:solidFill>
                            <a:srgbClr val="000000"/>
                          </a:solidFill>
                          <a:effectLst/>
                          <a:latin typeface="Arial" panose="020B0604020202020204" pitchFamily="34" charset="0"/>
                          <a:cs typeface="Arial" panose="020B0604020202020204" pitchFamily="34" charset="0"/>
                        </a:rPr>
                        <a:t>J716, Organic Solvent / Органический растворитель</a:t>
                      </a:r>
                    </a:p>
                  </a:txBody>
                  <a:tcPr marL="6350" marR="6350" marT="635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23 m3</a:t>
                      </a: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7545386"/>
                  </a:ext>
                </a:extLst>
              </a:tr>
              <a:tr h="18923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H33, Hydrochloric Acid 33% / </a:t>
                      </a:r>
                      <a:r>
                        <a:rPr lang="ru-RU" sz="1200" b="0" i="0" u="none" strike="noStrike" dirty="0">
                          <a:solidFill>
                            <a:srgbClr val="000000"/>
                          </a:solidFill>
                          <a:effectLst/>
                          <a:latin typeface="Arial" panose="020B0604020202020204" pitchFamily="34" charset="0"/>
                          <a:cs typeface="Arial" panose="020B0604020202020204" pitchFamily="34" charset="0"/>
                        </a:rPr>
                        <a:t>Соляная кислота 33%  </a:t>
                      </a:r>
                    </a:p>
                  </a:txBody>
                  <a:tcPr marL="6350" marR="6350" marT="635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105.4 m3</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390.9 m3</a:t>
                      </a: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908279"/>
                  </a:ext>
                </a:extLst>
              </a:tr>
              <a:tr h="18923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200" b="0" i="0" u="none" strike="noStrike">
                          <a:solidFill>
                            <a:srgbClr val="000000"/>
                          </a:solidFill>
                          <a:effectLst/>
                          <a:latin typeface="Arial" panose="020B0604020202020204" pitchFamily="34" charset="0"/>
                          <a:cs typeface="Arial" panose="020B0604020202020204" pitchFamily="34" charset="0"/>
                        </a:rPr>
                        <a:t>Nitrogen /  </a:t>
                      </a:r>
                      <a:r>
                        <a:rPr lang="ru-RU" sz="1200" b="0" i="0" u="none" strike="noStrike">
                          <a:solidFill>
                            <a:srgbClr val="000000"/>
                          </a:solidFill>
                          <a:effectLst/>
                          <a:latin typeface="Arial" panose="020B0604020202020204" pitchFamily="34" charset="0"/>
                          <a:cs typeface="Arial" panose="020B0604020202020204" pitchFamily="34" charset="0"/>
                        </a:rPr>
                        <a:t>Азот </a:t>
                      </a:r>
                    </a:p>
                  </a:txBody>
                  <a:tcPr marL="6350" marR="6350" marT="635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200 m3</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950 m3</a:t>
                      </a:r>
                    </a:p>
                  </a:txBody>
                  <a:tcPr marL="6350" marR="6350" marT="635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3711129"/>
                  </a:ext>
                </a:extLst>
              </a:tr>
              <a:tr h="18923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ru-RU" sz="1200" b="0" i="0" u="none" strike="noStrike" dirty="0">
                          <a:solidFill>
                            <a:srgbClr val="000000"/>
                          </a:solidFill>
                          <a:effectLst/>
                          <a:latin typeface="Arial" panose="020B0604020202020204" pitchFamily="34" charset="0"/>
                          <a:cs typeface="Arial" panose="020B0604020202020204" pitchFamily="34" charset="0"/>
                        </a:rPr>
                        <a:t>33% HCL / Соляная кислота 33%        </a:t>
                      </a:r>
                    </a:p>
                  </a:txBody>
                  <a:tcPr marL="6350" marR="6350" marT="6350"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1381 MT</a:t>
                      </a:r>
                    </a:p>
                  </a:txBody>
                  <a:tcPr marL="6350" marR="6350" marT="635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6</a:t>
                      </a:r>
                      <a:r>
                        <a:rPr lang="en-GB" sz="1200" b="0" i="0" u="none" strike="noStrike" dirty="0">
                          <a:solidFill>
                            <a:srgbClr val="000000"/>
                          </a:solidFill>
                          <a:effectLst/>
                          <a:latin typeface="Arial" panose="020B0604020202020204" pitchFamily="34" charset="0"/>
                          <a:cs typeface="Arial" panose="020B0604020202020204" pitchFamily="34" charset="0"/>
                        </a:rPr>
                        <a:t>70 MT</a:t>
                      </a:r>
                    </a:p>
                  </a:txBody>
                  <a:tcPr marL="6350" marR="6350" marT="6350"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225997"/>
                  </a:ext>
                </a:extLst>
              </a:tr>
            </a:tbl>
          </a:graphicData>
        </a:graphic>
      </p:graphicFrame>
      <p:grpSp>
        <p:nvGrpSpPr>
          <p:cNvPr id="37" name="Group 3">
            <a:extLst>
              <a:ext uri="{FF2B5EF4-FFF2-40B4-BE49-F238E27FC236}">
                <a16:creationId xmlns:a16="http://schemas.microsoft.com/office/drawing/2014/main" id="{EA1BB576-A293-43CC-9791-6DF1657052D7}"/>
              </a:ext>
            </a:extLst>
          </p:cNvPr>
          <p:cNvGrpSpPr/>
          <p:nvPr/>
        </p:nvGrpSpPr>
        <p:grpSpPr>
          <a:xfrm>
            <a:off x="609600" y="5544183"/>
            <a:ext cx="4622800" cy="1071303"/>
            <a:chOff x="0" y="0"/>
            <a:chExt cx="1661507" cy="410208"/>
          </a:xfrm>
        </p:grpSpPr>
        <p:sp>
          <p:nvSpPr>
            <p:cNvPr id="38" name="Freeform 4">
              <a:extLst>
                <a:ext uri="{FF2B5EF4-FFF2-40B4-BE49-F238E27FC236}">
                  <a16:creationId xmlns:a16="http://schemas.microsoft.com/office/drawing/2014/main" id="{B68530BD-90B9-4CF7-935D-9C1992530297}"/>
                </a:ext>
              </a:extLst>
            </p:cNvPr>
            <p:cNvSpPr/>
            <p:nvPr/>
          </p:nvSpPr>
          <p:spPr>
            <a:xfrm>
              <a:off x="0" y="0"/>
              <a:ext cx="1661507" cy="410208"/>
            </a:xfrm>
            <a:custGeom>
              <a:avLst/>
              <a:gdLst/>
              <a:ahLst/>
              <a:cxnLst/>
              <a:rect l="l" t="t" r="r" b="b"/>
              <a:pathLst>
                <a:path w="1661507" h="410208">
                  <a:moveTo>
                    <a:pt x="62588" y="0"/>
                  </a:moveTo>
                  <a:lnTo>
                    <a:pt x="1598919" y="0"/>
                  </a:lnTo>
                  <a:cubicBezTo>
                    <a:pt x="1633485" y="0"/>
                    <a:pt x="1661507" y="28022"/>
                    <a:pt x="1661507" y="62588"/>
                  </a:cubicBezTo>
                  <a:lnTo>
                    <a:pt x="1661507" y="347620"/>
                  </a:lnTo>
                  <a:cubicBezTo>
                    <a:pt x="1661507" y="364220"/>
                    <a:pt x="1654913" y="380139"/>
                    <a:pt x="1643175" y="391877"/>
                  </a:cubicBezTo>
                  <a:cubicBezTo>
                    <a:pt x="1631438" y="403614"/>
                    <a:pt x="1615518" y="410208"/>
                    <a:pt x="1598919" y="410208"/>
                  </a:cubicBezTo>
                  <a:lnTo>
                    <a:pt x="62588" y="410208"/>
                  </a:lnTo>
                  <a:cubicBezTo>
                    <a:pt x="45989" y="410208"/>
                    <a:pt x="30069" y="403614"/>
                    <a:pt x="18332" y="391877"/>
                  </a:cubicBezTo>
                  <a:cubicBezTo>
                    <a:pt x="6594" y="380139"/>
                    <a:pt x="0" y="364220"/>
                    <a:pt x="0" y="347620"/>
                  </a:cubicBezTo>
                  <a:lnTo>
                    <a:pt x="0" y="62588"/>
                  </a:lnTo>
                  <a:cubicBezTo>
                    <a:pt x="0" y="28022"/>
                    <a:pt x="28022" y="0"/>
                    <a:pt x="62588" y="0"/>
                  </a:cubicBezTo>
                  <a:close/>
                </a:path>
              </a:pathLst>
            </a:custGeom>
            <a:solidFill>
              <a:srgbClr val="FFD13F"/>
            </a:solidFill>
          </p:spPr>
        </p:sp>
        <p:sp>
          <p:nvSpPr>
            <p:cNvPr id="39" name="TextBox 5">
              <a:extLst>
                <a:ext uri="{FF2B5EF4-FFF2-40B4-BE49-F238E27FC236}">
                  <a16:creationId xmlns:a16="http://schemas.microsoft.com/office/drawing/2014/main" id="{E8D843DF-2002-4C87-82E2-A31F81D9DDDC}"/>
                </a:ext>
              </a:extLst>
            </p:cNvPr>
            <p:cNvSpPr txBox="1"/>
            <p:nvPr/>
          </p:nvSpPr>
          <p:spPr>
            <a:xfrm>
              <a:off x="0" y="-19050"/>
              <a:ext cx="1661507" cy="429258"/>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0" name="Group 12">
            <a:extLst>
              <a:ext uri="{FF2B5EF4-FFF2-40B4-BE49-F238E27FC236}">
                <a16:creationId xmlns:a16="http://schemas.microsoft.com/office/drawing/2014/main" id="{A0B4E2F9-93D6-4865-A918-15BA6750E14F}"/>
              </a:ext>
            </a:extLst>
          </p:cNvPr>
          <p:cNvGrpSpPr/>
          <p:nvPr/>
        </p:nvGrpSpPr>
        <p:grpSpPr>
          <a:xfrm>
            <a:off x="6451600" y="5585681"/>
            <a:ext cx="4205689" cy="1071303"/>
            <a:chOff x="0" y="0"/>
            <a:chExt cx="1661507" cy="410208"/>
          </a:xfrm>
        </p:grpSpPr>
        <p:sp>
          <p:nvSpPr>
            <p:cNvPr id="41" name="Freeform 13">
              <a:extLst>
                <a:ext uri="{FF2B5EF4-FFF2-40B4-BE49-F238E27FC236}">
                  <a16:creationId xmlns:a16="http://schemas.microsoft.com/office/drawing/2014/main" id="{C6F4AA7D-B274-4A1F-8607-802DF33AE320}"/>
                </a:ext>
              </a:extLst>
            </p:cNvPr>
            <p:cNvSpPr/>
            <p:nvPr/>
          </p:nvSpPr>
          <p:spPr>
            <a:xfrm>
              <a:off x="0" y="0"/>
              <a:ext cx="1661507" cy="410208"/>
            </a:xfrm>
            <a:custGeom>
              <a:avLst/>
              <a:gdLst/>
              <a:ahLst/>
              <a:cxnLst/>
              <a:rect l="l" t="t" r="r" b="b"/>
              <a:pathLst>
                <a:path w="1661507" h="410208">
                  <a:moveTo>
                    <a:pt x="62588" y="0"/>
                  </a:moveTo>
                  <a:lnTo>
                    <a:pt x="1598919" y="0"/>
                  </a:lnTo>
                  <a:cubicBezTo>
                    <a:pt x="1633485" y="0"/>
                    <a:pt x="1661507" y="28022"/>
                    <a:pt x="1661507" y="62588"/>
                  </a:cubicBezTo>
                  <a:lnTo>
                    <a:pt x="1661507" y="347620"/>
                  </a:lnTo>
                  <a:cubicBezTo>
                    <a:pt x="1661507" y="364220"/>
                    <a:pt x="1654913" y="380139"/>
                    <a:pt x="1643175" y="391877"/>
                  </a:cubicBezTo>
                  <a:cubicBezTo>
                    <a:pt x="1631438" y="403614"/>
                    <a:pt x="1615518" y="410208"/>
                    <a:pt x="1598919" y="410208"/>
                  </a:cubicBezTo>
                  <a:lnTo>
                    <a:pt x="62588" y="410208"/>
                  </a:lnTo>
                  <a:cubicBezTo>
                    <a:pt x="45989" y="410208"/>
                    <a:pt x="30069" y="403614"/>
                    <a:pt x="18332" y="391877"/>
                  </a:cubicBezTo>
                  <a:cubicBezTo>
                    <a:pt x="6594" y="380139"/>
                    <a:pt x="0" y="364220"/>
                    <a:pt x="0" y="347620"/>
                  </a:cubicBezTo>
                  <a:lnTo>
                    <a:pt x="0" y="62588"/>
                  </a:lnTo>
                  <a:cubicBezTo>
                    <a:pt x="0" y="28022"/>
                    <a:pt x="28022" y="0"/>
                    <a:pt x="62588" y="0"/>
                  </a:cubicBezTo>
                  <a:close/>
                </a:path>
              </a:pathLst>
            </a:custGeom>
            <a:solidFill>
              <a:srgbClr val="00ABC5"/>
            </a:solidFill>
          </p:spPr>
        </p:sp>
        <p:sp>
          <p:nvSpPr>
            <p:cNvPr id="42" name="TextBox 14">
              <a:extLst>
                <a:ext uri="{FF2B5EF4-FFF2-40B4-BE49-F238E27FC236}">
                  <a16:creationId xmlns:a16="http://schemas.microsoft.com/office/drawing/2014/main" id="{C29B87A8-CF84-4E89-AAA4-986DE45430C7}"/>
                </a:ext>
              </a:extLst>
            </p:cNvPr>
            <p:cNvSpPr txBox="1"/>
            <p:nvPr/>
          </p:nvSpPr>
          <p:spPr>
            <a:xfrm>
              <a:off x="0" y="-19050"/>
              <a:ext cx="1661507" cy="429258"/>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44" name="TextBox 43">
            <a:extLst>
              <a:ext uri="{FF2B5EF4-FFF2-40B4-BE49-F238E27FC236}">
                <a16:creationId xmlns:a16="http://schemas.microsoft.com/office/drawing/2014/main" id="{F08B632B-F4F7-4C5F-BB5F-8CBF75F99705}"/>
              </a:ext>
            </a:extLst>
          </p:cNvPr>
          <p:cNvSpPr txBox="1"/>
          <p:nvPr/>
        </p:nvSpPr>
        <p:spPr>
          <a:xfrm>
            <a:off x="810727" y="5585680"/>
            <a:ext cx="4308327" cy="1323439"/>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KPO does not purchase nor deal with producers of the chemicals for Well Operations but exclusively through the service provider who has its own suppliers / vendors.</a:t>
            </a:r>
          </a:p>
        </p:txBody>
      </p:sp>
      <p:sp>
        <p:nvSpPr>
          <p:cNvPr id="46" name="TextBox 45">
            <a:extLst>
              <a:ext uri="{FF2B5EF4-FFF2-40B4-BE49-F238E27FC236}">
                <a16:creationId xmlns:a16="http://schemas.microsoft.com/office/drawing/2014/main" id="{2E387D42-4E2E-414F-B872-2E39DC8AEA18}"/>
              </a:ext>
            </a:extLst>
          </p:cNvPr>
          <p:cNvSpPr txBox="1"/>
          <p:nvPr/>
        </p:nvSpPr>
        <p:spPr>
          <a:xfrm>
            <a:off x="6572727" y="5552717"/>
            <a:ext cx="4084563" cy="1117935"/>
          </a:xfrm>
          <a:prstGeom prst="rect">
            <a:avLst/>
          </a:prstGeom>
          <a:noFill/>
        </p:spPr>
        <p:txBody>
          <a:bodyPr wrap="square">
            <a:spAutoFit/>
          </a:bodyPr>
          <a:lstStyle/>
          <a:p>
            <a:pPr marL="0" marR="0" lvl="0" indent="0" algn="l" defTabSz="304815" rtl="0" eaLnBrk="1" fontAlgn="base" latinLnBrk="0" hangingPunct="1">
              <a:lnSpc>
                <a:spcPct val="100000"/>
              </a:lnSpc>
              <a:spcBef>
                <a:spcPct val="0"/>
              </a:spcBef>
              <a:spcAft>
                <a:spcPct val="0"/>
              </a:spcAft>
              <a:buClrTx/>
              <a:buSzTx/>
              <a:buFontTx/>
              <a:buNone/>
              <a:tabLst/>
              <a:defRPr/>
            </a:pPr>
            <a:r>
              <a:rPr kumimoji="0" lang="ru-RU" sz="1333"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a:rPr>
              <a:t>КПО не покупает и не работает с производителями химических веществ для операций на скважинах напрямую, а исключительно через поставщика услуг, у которого есть свои собственные поставщики.</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4769" y="1853246"/>
            <a:ext cx="10134831" cy="3292913"/>
            <a:chOff x="0" y="0"/>
            <a:chExt cx="3883286" cy="2001534"/>
          </a:xfrm>
        </p:grpSpPr>
        <p:sp>
          <p:nvSpPr>
            <p:cNvPr id="3" name="Freeform 3"/>
            <p:cNvSpPr/>
            <p:nvPr/>
          </p:nvSpPr>
          <p:spPr>
            <a:xfrm>
              <a:off x="0" y="0"/>
              <a:ext cx="3883286" cy="2001534"/>
            </a:xfrm>
            <a:custGeom>
              <a:avLst/>
              <a:gdLst/>
              <a:ahLst/>
              <a:cxnLst/>
              <a:rect l="l" t="t" r="r" b="b"/>
              <a:pathLst>
                <a:path w="3883286" h="2001534">
                  <a:moveTo>
                    <a:pt x="0" y="0"/>
                  </a:moveTo>
                  <a:lnTo>
                    <a:pt x="3883286" y="0"/>
                  </a:lnTo>
                  <a:lnTo>
                    <a:pt x="3883286" y="2001534"/>
                  </a:lnTo>
                  <a:lnTo>
                    <a:pt x="0" y="2001534"/>
                  </a:lnTo>
                  <a:close/>
                </a:path>
              </a:pathLst>
            </a:custGeom>
            <a:solidFill>
              <a:srgbClr val="000000">
                <a:alpha val="0"/>
              </a:srgbClr>
            </a:solidFill>
            <a:ln w="47625" cap="sq">
              <a:solidFill>
                <a:srgbClr val="00ABC5"/>
              </a:solidFill>
              <a:prstDash val="solid"/>
              <a:miter/>
            </a:ln>
          </p:spPr>
        </p:sp>
        <p:sp>
          <p:nvSpPr>
            <p:cNvPr id="4" name="TextBox 4"/>
            <p:cNvSpPr txBox="1"/>
            <p:nvPr/>
          </p:nvSpPr>
          <p:spPr>
            <a:xfrm>
              <a:off x="0" y="-19050"/>
              <a:ext cx="3883286" cy="2020584"/>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2">
            <a:extLst>
              <a:ext uri="{FF2B5EF4-FFF2-40B4-BE49-F238E27FC236}">
                <a16:creationId xmlns:a16="http://schemas.microsoft.com/office/drawing/2014/main" id="{E91B9362-829A-4550-BCE0-C7B0CD2D7545}"/>
              </a:ext>
            </a:extLst>
          </p:cNvPr>
          <p:cNvSpPr/>
          <p:nvPr/>
        </p:nvSpPr>
        <p:spPr>
          <a:xfrm>
            <a:off x="1" y="736668"/>
            <a:ext cx="12344399" cy="304732"/>
          </a:xfrm>
          <a:custGeom>
            <a:avLst/>
            <a:gdLst/>
            <a:ahLst/>
            <a:cxnLst/>
            <a:rect l="l" t="t" r="r" b="b"/>
            <a:pathLst>
              <a:path w="18842597" h="457098">
                <a:moveTo>
                  <a:pt x="0" y="0"/>
                </a:moveTo>
                <a:lnTo>
                  <a:pt x="18842597" y="0"/>
                </a:lnTo>
                <a:lnTo>
                  <a:pt x="18842597" y="457098"/>
                </a:lnTo>
                <a:lnTo>
                  <a:pt x="0" y="457098"/>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4" name="Group 6">
            <a:extLst>
              <a:ext uri="{FF2B5EF4-FFF2-40B4-BE49-F238E27FC236}">
                <a16:creationId xmlns:a16="http://schemas.microsoft.com/office/drawing/2014/main" id="{2EAF849F-152F-458B-B06B-D6DD227F9E4D}"/>
              </a:ext>
            </a:extLst>
          </p:cNvPr>
          <p:cNvGrpSpPr/>
          <p:nvPr/>
        </p:nvGrpSpPr>
        <p:grpSpPr>
          <a:xfrm>
            <a:off x="634769" y="5237111"/>
            <a:ext cx="4535695" cy="1398873"/>
            <a:chOff x="0" y="0"/>
            <a:chExt cx="1661507" cy="1522776"/>
          </a:xfrm>
        </p:grpSpPr>
        <p:sp>
          <p:nvSpPr>
            <p:cNvPr id="15" name="Freeform 7">
              <a:extLst>
                <a:ext uri="{FF2B5EF4-FFF2-40B4-BE49-F238E27FC236}">
                  <a16:creationId xmlns:a16="http://schemas.microsoft.com/office/drawing/2014/main" id="{FD736E18-954A-45B8-8BC4-0280B989A803}"/>
                </a:ext>
              </a:extLst>
            </p:cNvPr>
            <p:cNvSpPr/>
            <p:nvPr/>
          </p:nvSpPr>
          <p:spPr>
            <a:xfrm>
              <a:off x="0" y="0"/>
              <a:ext cx="1661507" cy="1522776"/>
            </a:xfrm>
            <a:custGeom>
              <a:avLst/>
              <a:gdLst/>
              <a:ahLst/>
              <a:cxnLst/>
              <a:rect l="l" t="t" r="r" b="b"/>
              <a:pathLst>
                <a:path w="1661507" h="1522776">
                  <a:moveTo>
                    <a:pt x="0" y="0"/>
                  </a:moveTo>
                  <a:lnTo>
                    <a:pt x="1661507" y="0"/>
                  </a:lnTo>
                  <a:lnTo>
                    <a:pt x="1661507" y="1522776"/>
                  </a:lnTo>
                  <a:lnTo>
                    <a:pt x="0" y="1522776"/>
                  </a:lnTo>
                  <a:close/>
                </a:path>
              </a:pathLst>
            </a:custGeom>
            <a:solidFill>
              <a:srgbClr val="F6E3A7"/>
            </a:solidFill>
          </p:spPr>
        </p:sp>
        <p:sp>
          <p:nvSpPr>
            <p:cNvPr id="16" name="TextBox 8">
              <a:extLst>
                <a:ext uri="{FF2B5EF4-FFF2-40B4-BE49-F238E27FC236}">
                  <a16:creationId xmlns:a16="http://schemas.microsoft.com/office/drawing/2014/main" id="{29A614F1-BF3D-454B-94C2-674951B7B54B}"/>
                </a:ext>
              </a:extLst>
            </p:cNvPr>
            <p:cNvSpPr txBox="1"/>
            <p:nvPr/>
          </p:nvSpPr>
          <p:spPr>
            <a:xfrm>
              <a:off x="0" y="-19050"/>
              <a:ext cx="1661507" cy="1541826"/>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5">
            <a:extLst>
              <a:ext uri="{FF2B5EF4-FFF2-40B4-BE49-F238E27FC236}">
                <a16:creationId xmlns:a16="http://schemas.microsoft.com/office/drawing/2014/main" id="{169B3D05-233D-4673-AB07-2AC0DF548B76}"/>
              </a:ext>
            </a:extLst>
          </p:cNvPr>
          <p:cNvGrpSpPr/>
          <p:nvPr/>
        </p:nvGrpSpPr>
        <p:grpSpPr>
          <a:xfrm>
            <a:off x="6250838" y="5237111"/>
            <a:ext cx="4535695" cy="1416373"/>
            <a:chOff x="0" y="0"/>
            <a:chExt cx="1661507" cy="1522776"/>
          </a:xfrm>
        </p:grpSpPr>
        <p:sp>
          <p:nvSpPr>
            <p:cNvPr id="18" name="Freeform 16">
              <a:extLst>
                <a:ext uri="{FF2B5EF4-FFF2-40B4-BE49-F238E27FC236}">
                  <a16:creationId xmlns:a16="http://schemas.microsoft.com/office/drawing/2014/main" id="{CEBCB20F-069A-45DC-81D2-1CB9E54677DF}"/>
                </a:ext>
              </a:extLst>
            </p:cNvPr>
            <p:cNvSpPr/>
            <p:nvPr/>
          </p:nvSpPr>
          <p:spPr>
            <a:xfrm>
              <a:off x="0" y="0"/>
              <a:ext cx="1661507" cy="1522776"/>
            </a:xfrm>
            <a:custGeom>
              <a:avLst/>
              <a:gdLst/>
              <a:ahLst/>
              <a:cxnLst/>
              <a:rect l="l" t="t" r="r" b="b"/>
              <a:pathLst>
                <a:path w="1661507" h="1522776">
                  <a:moveTo>
                    <a:pt x="0" y="0"/>
                  </a:moveTo>
                  <a:lnTo>
                    <a:pt x="1661507" y="0"/>
                  </a:lnTo>
                  <a:lnTo>
                    <a:pt x="1661507" y="1522776"/>
                  </a:lnTo>
                  <a:lnTo>
                    <a:pt x="0" y="1522776"/>
                  </a:lnTo>
                  <a:close/>
                </a:path>
              </a:pathLst>
            </a:custGeom>
            <a:solidFill>
              <a:srgbClr val="89C0C8"/>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7">
              <a:extLst>
                <a:ext uri="{FF2B5EF4-FFF2-40B4-BE49-F238E27FC236}">
                  <a16:creationId xmlns:a16="http://schemas.microsoft.com/office/drawing/2014/main" id="{267D4424-33B1-4875-9BD3-56552545032E}"/>
                </a:ext>
              </a:extLst>
            </p:cNvPr>
            <p:cNvSpPr txBox="1"/>
            <p:nvPr/>
          </p:nvSpPr>
          <p:spPr>
            <a:xfrm>
              <a:off x="0" y="-19050"/>
              <a:ext cx="1661507" cy="1541826"/>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D6712824-8023-48A9-8693-2E9AB7E2482F}"/>
              </a:ext>
            </a:extLst>
          </p:cNvPr>
          <p:cNvSpPr txBox="1"/>
          <p:nvPr/>
        </p:nvSpPr>
        <p:spPr>
          <a:xfrm>
            <a:off x="425597" y="217099"/>
            <a:ext cx="10699603" cy="666977"/>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1867" b="1"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Imported Chemicals for Localization / </a:t>
            </a:r>
            <a:r>
              <a:rPr kumimoji="0" lang="ru-RU" sz="1867" b="1" i="0" u="none" strike="noStrike" kern="1200" cap="all"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Импортируемые химические вещества для локализации</a:t>
            </a:r>
            <a:endParaRPr kumimoji="0" lang="en-GB" sz="1867"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21C2ADF9-02FD-428F-92BA-E266C458803B}"/>
              </a:ext>
            </a:extLst>
          </p:cNvPr>
          <p:cNvSpPr txBox="1"/>
          <p:nvPr/>
        </p:nvSpPr>
        <p:spPr>
          <a:xfrm>
            <a:off x="798285" y="1221164"/>
            <a:ext cx="9971315" cy="728341"/>
          </a:xfrm>
          <a:prstGeom prst="rect">
            <a:avLst/>
          </a:prstGeom>
          <a:noFill/>
        </p:spPr>
        <p:txBody>
          <a:bodyPr wrap="square">
            <a:spAutoFit/>
          </a:bodyPr>
          <a:lstStyle/>
          <a:p>
            <a:pPr marL="0" marR="0" lvl="0" indent="0" algn="just" defTabSz="304815"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rPr>
              <a:t>KPO is interested in localization of the following chemicals / </a:t>
            </a:r>
            <a:r>
              <a:rPr kumimoji="0" lang="ru-RU" sz="16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a:rPr>
              <a:t>KPO заинтересована в локализации следующих химических веществ:</a:t>
            </a:r>
          </a:p>
          <a:p>
            <a:pPr marL="0" marR="0" lvl="0" indent="0" algn="just" defTabSz="304815" rtl="0" eaLnBrk="1" fontAlgn="base" latinLnBrk="0" hangingPunct="1">
              <a:lnSpc>
                <a:spcPct val="100000"/>
              </a:lnSpc>
              <a:spcBef>
                <a:spcPct val="0"/>
              </a:spcBef>
              <a:spcAft>
                <a:spcPct val="0"/>
              </a:spcAft>
              <a:buClrTx/>
              <a:buSzTx/>
              <a:buFontTx/>
              <a:buNone/>
              <a:tabLst/>
              <a:defRPr/>
            </a:pPr>
            <a:endParaRPr kumimoji="0" lang="ru-RU" sz="933"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a:endParaRPr>
          </a:p>
        </p:txBody>
      </p:sp>
      <p:graphicFrame>
        <p:nvGraphicFramePr>
          <p:cNvPr id="22" name="Table 21">
            <a:extLst>
              <a:ext uri="{FF2B5EF4-FFF2-40B4-BE49-F238E27FC236}">
                <a16:creationId xmlns:a16="http://schemas.microsoft.com/office/drawing/2014/main" id="{305C9F10-2EDF-485B-93F6-D3DF145E976A}"/>
              </a:ext>
            </a:extLst>
          </p:cNvPr>
          <p:cNvGraphicFramePr>
            <a:graphicFrameLocks noGrp="1"/>
          </p:cNvGraphicFramePr>
          <p:nvPr/>
        </p:nvGraphicFramePr>
        <p:xfrm>
          <a:off x="793447" y="1918790"/>
          <a:ext cx="9869713" cy="3226095"/>
        </p:xfrm>
        <a:graphic>
          <a:graphicData uri="http://schemas.openxmlformats.org/drawingml/2006/table">
            <a:tbl>
              <a:tblPr/>
              <a:tblGrid>
                <a:gridCol w="385837">
                  <a:extLst>
                    <a:ext uri="{9D8B030D-6E8A-4147-A177-3AD203B41FA5}">
                      <a16:colId xmlns:a16="http://schemas.microsoft.com/office/drawing/2014/main" val="2040820946"/>
                    </a:ext>
                  </a:extLst>
                </a:gridCol>
                <a:gridCol w="3587085">
                  <a:extLst>
                    <a:ext uri="{9D8B030D-6E8A-4147-A177-3AD203B41FA5}">
                      <a16:colId xmlns:a16="http://schemas.microsoft.com/office/drawing/2014/main" val="3171517152"/>
                    </a:ext>
                  </a:extLst>
                </a:gridCol>
                <a:gridCol w="1452785">
                  <a:extLst>
                    <a:ext uri="{9D8B030D-6E8A-4147-A177-3AD203B41FA5}">
                      <a16:colId xmlns:a16="http://schemas.microsoft.com/office/drawing/2014/main" val="1043330335"/>
                    </a:ext>
                  </a:extLst>
                </a:gridCol>
                <a:gridCol w="328247">
                  <a:extLst>
                    <a:ext uri="{9D8B030D-6E8A-4147-A177-3AD203B41FA5}">
                      <a16:colId xmlns:a16="http://schemas.microsoft.com/office/drawing/2014/main" val="3991353202"/>
                    </a:ext>
                  </a:extLst>
                </a:gridCol>
                <a:gridCol w="2903458">
                  <a:extLst>
                    <a:ext uri="{9D8B030D-6E8A-4147-A177-3AD203B41FA5}">
                      <a16:colId xmlns:a16="http://schemas.microsoft.com/office/drawing/2014/main" val="1662898260"/>
                    </a:ext>
                  </a:extLst>
                </a:gridCol>
                <a:gridCol w="1212301">
                  <a:extLst>
                    <a:ext uri="{9D8B030D-6E8A-4147-A177-3AD203B41FA5}">
                      <a16:colId xmlns:a16="http://schemas.microsoft.com/office/drawing/2014/main" val="3582581514"/>
                    </a:ext>
                  </a:extLst>
                </a:gridCol>
              </a:tblGrid>
              <a:tr h="192213">
                <a:tc gridSpan="3">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Drilling Fluids / </a:t>
                      </a:r>
                      <a:r>
                        <a:rPr lang="ru-RU" sz="1200" b="0" i="0" u="none" strike="noStrike" dirty="0">
                          <a:solidFill>
                            <a:srgbClr val="004990"/>
                          </a:solidFill>
                          <a:effectLst/>
                          <a:latin typeface="Arial" panose="020B0604020202020204" pitchFamily="34" charset="0"/>
                          <a:cs typeface="Arial" panose="020B0604020202020204" pitchFamily="34" charset="0"/>
                        </a:rPr>
                        <a:t>Буровые Растворы</a:t>
                      </a:r>
                    </a:p>
                  </a:txBody>
                  <a:tcPr marL="5575" marR="5575" marT="5575"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Cement slurry / </a:t>
                      </a:r>
                      <a:r>
                        <a:rPr lang="ru-RU" sz="1200" b="0" i="0" u="none" strike="noStrike" dirty="0">
                          <a:solidFill>
                            <a:srgbClr val="004990"/>
                          </a:solidFill>
                          <a:effectLst/>
                          <a:latin typeface="Arial" panose="020B0604020202020204" pitchFamily="34" charset="0"/>
                          <a:cs typeface="Arial" panose="020B0604020202020204" pitchFamily="34" charset="0"/>
                        </a:rPr>
                        <a:t>Цементные растворы</a:t>
                      </a:r>
                    </a:p>
                  </a:txBody>
                  <a:tcPr marL="5575" marR="5575" marT="5575"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00895193"/>
                  </a:ext>
                </a:extLst>
              </a:tr>
              <a:tr h="751791">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a:t>
                      </a:r>
                    </a:p>
                  </a:txBody>
                  <a:tcPr marL="5575" marR="5575" marT="5575"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General Name / </a:t>
                      </a:r>
                      <a:r>
                        <a:rPr lang="ru-RU" sz="1200" b="0" i="0" u="none" strike="noStrike" dirty="0">
                          <a:solidFill>
                            <a:srgbClr val="000000"/>
                          </a:solidFill>
                          <a:effectLst/>
                          <a:latin typeface="Arial" panose="020B0604020202020204" pitchFamily="34" charset="0"/>
                          <a:cs typeface="Arial" panose="020B0604020202020204" pitchFamily="34" charset="0"/>
                        </a:rPr>
                        <a:t>Общее название</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Average annual demand, MT / </a:t>
                      </a:r>
                      <a:r>
                        <a:rPr lang="ru-RU" sz="1200" b="0" i="0" u="none" strike="noStrike" dirty="0">
                          <a:solidFill>
                            <a:srgbClr val="000000"/>
                          </a:solidFill>
                          <a:effectLst/>
                          <a:latin typeface="Arial" panose="020B0604020202020204" pitchFamily="34" charset="0"/>
                          <a:cs typeface="Arial" panose="020B0604020202020204" pitchFamily="34" charset="0"/>
                        </a:rPr>
                        <a:t>Среднегодовой спрос, </a:t>
                      </a:r>
                      <a:r>
                        <a:rPr lang="en-GB" sz="1200" b="0" i="0" u="none" strike="noStrike" dirty="0">
                          <a:solidFill>
                            <a:srgbClr val="000000"/>
                          </a:solidFill>
                          <a:effectLst/>
                          <a:latin typeface="Arial" panose="020B0604020202020204" pitchFamily="34" charset="0"/>
                          <a:cs typeface="Arial" panose="020B0604020202020204" pitchFamily="34" charset="0"/>
                        </a:rPr>
                        <a:t>MT</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General Name / </a:t>
                      </a:r>
                      <a:r>
                        <a:rPr lang="ru-RU" sz="1200" b="0" i="0" u="none" strike="noStrike">
                          <a:solidFill>
                            <a:srgbClr val="000000"/>
                          </a:solidFill>
                          <a:effectLst/>
                          <a:latin typeface="Arial" panose="020B0604020202020204" pitchFamily="34" charset="0"/>
                          <a:cs typeface="Arial" panose="020B0604020202020204" pitchFamily="34" charset="0"/>
                        </a:rPr>
                        <a:t>Общее название</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Average annual demand, MT / </a:t>
                      </a:r>
                      <a:r>
                        <a:rPr lang="ru-RU" sz="1200" b="0" i="0" u="none" strike="noStrike" dirty="0">
                          <a:solidFill>
                            <a:srgbClr val="000000"/>
                          </a:solidFill>
                          <a:effectLst/>
                          <a:latin typeface="Arial" panose="020B0604020202020204" pitchFamily="34" charset="0"/>
                          <a:cs typeface="Arial" panose="020B0604020202020204" pitchFamily="34" charset="0"/>
                        </a:rPr>
                        <a:t>Среднегодовой спрос, </a:t>
                      </a:r>
                      <a:r>
                        <a:rPr lang="en-GB" sz="1200" b="0" i="0" u="none" strike="noStrike" dirty="0">
                          <a:solidFill>
                            <a:srgbClr val="000000"/>
                          </a:solidFill>
                          <a:effectLst/>
                          <a:latin typeface="Arial" panose="020B0604020202020204" pitchFamily="34" charset="0"/>
                          <a:cs typeface="Arial" panose="020B0604020202020204" pitchFamily="34" charset="0"/>
                        </a:rPr>
                        <a:t>MT</a:t>
                      </a:r>
                    </a:p>
                  </a:txBody>
                  <a:tcPr marL="5575" marR="5575" marT="5575"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421065164"/>
                  </a:ext>
                </a:extLst>
              </a:tr>
              <a:tr h="192213">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a:t>
                      </a:r>
                    </a:p>
                  </a:txBody>
                  <a:tcPr marL="5575" marR="5575" marT="5575"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Base Oil / </a:t>
                      </a:r>
                      <a:r>
                        <a:rPr lang="ru-RU" sz="1200" b="0" i="0" u="none" strike="noStrike" dirty="0">
                          <a:solidFill>
                            <a:srgbClr val="000000"/>
                          </a:solidFill>
                          <a:effectLst/>
                          <a:latin typeface="Arial" panose="020B0604020202020204" pitchFamily="34" charset="0"/>
                          <a:cs typeface="Arial" panose="020B0604020202020204" pitchFamily="34" charset="0"/>
                        </a:rPr>
                        <a:t>Базовое масло</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3500</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Dispersants / </a:t>
                      </a:r>
                      <a:r>
                        <a:rPr lang="ru-RU" sz="1200" b="0" i="0" u="none" strike="noStrike" dirty="0">
                          <a:solidFill>
                            <a:srgbClr val="000000"/>
                          </a:solidFill>
                          <a:effectLst/>
                          <a:latin typeface="Arial" panose="020B0604020202020204" pitchFamily="34" charset="0"/>
                          <a:cs typeface="Arial" panose="020B0604020202020204" pitchFamily="34" charset="0"/>
                        </a:rPr>
                        <a:t>Диспергатор</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6</a:t>
                      </a:r>
                      <a:r>
                        <a:rPr lang="en-GB" sz="1200" b="0" i="0" u="none" strike="noStrike" dirty="0">
                          <a:solidFill>
                            <a:srgbClr val="000000"/>
                          </a:solidFill>
                          <a:effectLst/>
                          <a:latin typeface="Arial" panose="020B0604020202020204" pitchFamily="34" charset="0"/>
                          <a:cs typeface="Arial" panose="020B0604020202020204" pitchFamily="34" charset="0"/>
                        </a:rPr>
                        <a:t>.8</a:t>
                      </a:r>
                    </a:p>
                  </a:txBody>
                  <a:tcPr marL="5575" marR="5575" marT="5575"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14502711"/>
                  </a:ext>
                </a:extLst>
              </a:tr>
              <a:tr h="192213">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2</a:t>
                      </a:r>
                    </a:p>
                  </a:txBody>
                  <a:tcPr marL="5575" marR="5575" marT="5575"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Calcium Chloride (CaCL2) / </a:t>
                      </a:r>
                      <a:r>
                        <a:rPr lang="ru-RU" sz="1200" b="0" i="0" u="none" strike="noStrike" dirty="0">
                          <a:solidFill>
                            <a:srgbClr val="000000"/>
                          </a:solidFill>
                          <a:effectLst/>
                          <a:latin typeface="Arial" panose="020B0604020202020204" pitchFamily="34" charset="0"/>
                          <a:cs typeface="Arial" panose="020B0604020202020204" pitchFamily="34" charset="0"/>
                        </a:rPr>
                        <a:t>Хлорид кальция</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350</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2</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Mutual Solvent / </a:t>
                      </a:r>
                      <a:r>
                        <a:rPr lang="ru-RU" sz="1200" b="0" i="0" u="none" strike="noStrike" dirty="0">
                          <a:solidFill>
                            <a:srgbClr val="000000"/>
                          </a:solidFill>
                          <a:effectLst/>
                          <a:latin typeface="Arial" panose="020B0604020202020204" pitchFamily="34" charset="0"/>
                          <a:cs typeface="Arial" panose="020B0604020202020204" pitchFamily="34" charset="0"/>
                        </a:rPr>
                        <a:t>Растворитель</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a:t>
                      </a:r>
                      <a:r>
                        <a:rPr lang="en-GB" sz="1200" b="0" i="0" u="none" strike="noStrike" dirty="0">
                          <a:solidFill>
                            <a:srgbClr val="000000"/>
                          </a:solidFill>
                          <a:effectLst/>
                          <a:latin typeface="Arial" panose="020B0604020202020204" pitchFamily="34" charset="0"/>
                          <a:cs typeface="Arial" panose="020B0604020202020204" pitchFamily="34" charset="0"/>
                        </a:rPr>
                        <a:t>.15</a:t>
                      </a:r>
                    </a:p>
                  </a:txBody>
                  <a:tcPr marL="5575" marR="5575" marT="5575"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60779533"/>
                  </a:ext>
                </a:extLst>
              </a:tr>
              <a:tr h="378739">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3</a:t>
                      </a:r>
                    </a:p>
                  </a:txBody>
                  <a:tcPr marL="5575" marR="5575" marT="5575"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ru-RU" sz="1200" b="0" i="0" u="none" strike="noStrike" dirty="0">
                          <a:solidFill>
                            <a:srgbClr val="000000"/>
                          </a:solidFill>
                          <a:effectLst/>
                          <a:latin typeface="Arial" panose="020B0604020202020204" pitchFamily="34" charset="0"/>
                          <a:cs typeface="Arial" panose="020B0604020202020204" pitchFamily="34" charset="0"/>
                        </a:rPr>
                        <a:t>Fluids loss control agents / Агенты контроля потерь жидкости</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25</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3</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Foam Preventer / </a:t>
                      </a:r>
                      <a:r>
                        <a:rPr lang="ru-RU" sz="1200" b="0" i="0" u="none" strike="noStrike" dirty="0">
                          <a:solidFill>
                            <a:srgbClr val="000000"/>
                          </a:solidFill>
                          <a:effectLst/>
                          <a:latin typeface="Arial" panose="020B0604020202020204" pitchFamily="34" charset="0"/>
                          <a:cs typeface="Arial" panose="020B0604020202020204" pitchFamily="34" charset="0"/>
                        </a:rPr>
                        <a:t>Пеногаситель</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5575" marR="5575" marT="5575"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716557740"/>
                  </a:ext>
                </a:extLst>
              </a:tr>
              <a:tr h="192213">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4</a:t>
                      </a:r>
                    </a:p>
                  </a:txBody>
                  <a:tcPr marL="5575" marR="5575" marT="5575"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Lime / </a:t>
                      </a:r>
                      <a:r>
                        <a:rPr lang="ru-RU" sz="1200" b="0" i="0" u="none" strike="noStrike" dirty="0">
                          <a:solidFill>
                            <a:srgbClr val="000000"/>
                          </a:solidFill>
                          <a:effectLst/>
                          <a:latin typeface="Arial" panose="020B0604020202020204" pitchFamily="34" charset="0"/>
                          <a:cs typeface="Arial" panose="020B0604020202020204" pitchFamily="34" charset="0"/>
                        </a:rPr>
                        <a:t>Известь </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300</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4</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Expansion Control / </a:t>
                      </a:r>
                      <a:r>
                        <a:rPr lang="ru-RU" sz="1200" b="0" i="0" u="none" strike="noStrike" dirty="0">
                          <a:solidFill>
                            <a:srgbClr val="000000"/>
                          </a:solidFill>
                          <a:effectLst/>
                          <a:latin typeface="Arial" panose="020B0604020202020204" pitchFamily="34" charset="0"/>
                          <a:cs typeface="Arial" panose="020B0604020202020204" pitchFamily="34" charset="0"/>
                        </a:rPr>
                        <a:t>Расширитель</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a:t>
                      </a:r>
                      <a:r>
                        <a:rPr lang="en-GB" sz="1200" b="0" i="0" u="none" strike="noStrike" dirty="0">
                          <a:solidFill>
                            <a:srgbClr val="000000"/>
                          </a:solidFill>
                          <a:effectLst/>
                          <a:latin typeface="Arial" panose="020B0604020202020204" pitchFamily="34" charset="0"/>
                          <a:cs typeface="Arial" panose="020B0604020202020204" pitchFamily="34" charset="0"/>
                        </a:rPr>
                        <a:t>0</a:t>
                      </a:r>
                    </a:p>
                  </a:txBody>
                  <a:tcPr marL="5575" marR="5575" marT="5575"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92955162"/>
                  </a:ext>
                </a:extLst>
              </a:tr>
              <a:tr h="378739">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5</a:t>
                      </a:r>
                    </a:p>
                  </a:txBody>
                  <a:tcPr marL="5575" marR="5575" marT="5575"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ru-RU" sz="1200" b="0" i="0" u="none" strike="noStrike" dirty="0">
                          <a:solidFill>
                            <a:srgbClr val="000000"/>
                          </a:solidFill>
                          <a:effectLst/>
                          <a:latin typeface="Arial" panose="020B0604020202020204" pitchFamily="34" charset="0"/>
                          <a:cs typeface="Arial" panose="020B0604020202020204" pitchFamily="34" charset="0"/>
                        </a:rPr>
                        <a:t>LCM (various) /материал для борьбы с потерей циркуляции (различные)</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50</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5</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Anti-settling Agent / </a:t>
                      </a:r>
                      <a:r>
                        <a:rPr lang="ru-RU" sz="1200" b="0" i="0" u="none" strike="noStrike" dirty="0">
                          <a:solidFill>
                            <a:srgbClr val="000000"/>
                          </a:solidFill>
                          <a:effectLst/>
                          <a:latin typeface="Arial" panose="020B0604020202020204" pitchFamily="34" charset="0"/>
                          <a:cs typeface="Arial" panose="020B0604020202020204" pitchFamily="34" charset="0"/>
                        </a:rPr>
                        <a:t>Контроль осадки</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0.5</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5575" marR="5575" marT="5575"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245027808"/>
                  </a:ext>
                </a:extLst>
              </a:tr>
              <a:tr h="192213">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6</a:t>
                      </a:r>
                    </a:p>
                  </a:txBody>
                  <a:tcPr marL="5575" marR="5575" marT="5575"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Shale Inhibitor / </a:t>
                      </a:r>
                      <a:r>
                        <a:rPr lang="ru-RU" sz="1200" b="0" i="0" u="none" strike="noStrike" dirty="0">
                          <a:solidFill>
                            <a:srgbClr val="000000"/>
                          </a:solidFill>
                          <a:effectLst/>
                          <a:latin typeface="Arial" panose="020B0604020202020204" pitchFamily="34" charset="0"/>
                          <a:cs typeface="Arial" panose="020B0604020202020204" pitchFamily="34" charset="0"/>
                        </a:rPr>
                        <a:t>Ингибитор сланцев</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50</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6</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Spacer Surfactant / </a:t>
                      </a:r>
                      <a:r>
                        <a:rPr lang="ru-RU" sz="1200" b="0" i="0" u="none" strike="noStrike" dirty="0">
                          <a:solidFill>
                            <a:srgbClr val="000000"/>
                          </a:solidFill>
                          <a:effectLst/>
                          <a:latin typeface="Arial" panose="020B0604020202020204" pitchFamily="34" charset="0"/>
                          <a:cs typeface="Arial" panose="020B0604020202020204" pitchFamily="34" charset="0"/>
                        </a:rPr>
                        <a:t>Буфер-ПАВ</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a:t>
                      </a:r>
                      <a:r>
                        <a:rPr lang="en-GB" sz="1200" b="0" i="0" u="none" strike="noStrike" dirty="0">
                          <a:solidFill>
                            <a:srgbClr val="000000"/>
                          </a:solidFill>
                          <a:effectLst/>
                          <a:latin typeface="Arial" panose="020B0604020202020204" pitchFamily="34" charset="0"/>
                          <a:cs typeface="Arial" panose="020B0604020202020204" pitchFamily="34" charset="0"/>
                        </a:rPr>
                        <a:t>.15</a:t>
                      </a:r>
                    </a:p>
                  </a:txBody>
                  <a:tcPr marL="5575" marR="5575" marT="5575"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702405255"/>
                  </a:ext>
                </a:extLst>
              </a:tr>
              <a:tr h="192213">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7</a:t>
                      </a:r>
                    </a:p>
                  </a:txBody>
                  <a:tcPr marL="5575" marR="5575" marT="5575"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Sodium Chloride Salt (NaCl) / </a:t>
                      </a:r>
                      <a:r>
                        <a:rPr lang="ru-RU" sz="1200" b="0" i="0" u="none" strike="noStrike" dirty="0">
                          <a:solidFill>
                            <a:srgbClr val="000000"/>
                          </a:solidFill>
                          <a:effectLst/>
                          <a:latin typeface="Arial" panose="020B0604020202020204" pitchFamily="34" charset="0"/>
                          <a:cs typeface="Arial" panose="020B0604020202020204" pitchFamily="34" charset="0"/>
                        </a:rPr>
                        <a:t>Хлорид натрия </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50</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7</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Bonding Agent / </a:t>
                      </a:r>
                      <a:r>
                        <a:rPr lang="ru-RU" sz="1200" b="0" i="0" u="none" strike="noStrike" dirty="0">
                          <a:solidFill>
                            <a:srgbClr val="000000"/>
                          </a:solidFill>
                          <a:effectLst/>
                          <a:latin typeface="Arial" panose="020B0604020202020204" pitchFamily="34" charset="0"/>
                          <a:cs typeface="Arial" panose="020B0604020202020204" pitchFamily="34" charset="0"/>
                        </a:rPr>
                        <a:t>Газоблокатор</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2</a:t>
                      </a:r>
                      <a:r>
                        <a:rPr lang="en-GB" sz="1200" b="0" i="0" u="none" strike="noStrike" dirty="0">
                          <a:solidFill>
                            <a:srgbClr val="000000"/>
                          </a:solidFill>
                          <a:effectLst/>
                          <a:latin typeface="Arial" panose="020B0604020202020204" pitchFamily="34" charset="0"/>
                          <a:cs typeface="Arial" panose="020B0604020202020204" pitchFamily="34" charset="0"/>
                        </a:rPr>
                        <a:t>.5</a:t>
                      </a:r>
                    </a:p>
                  </a:txBody>
                  <a:tcPr marL="5575" marR="5575" marT="5575"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72168560"/>
                  </a:ext>
                </a:extLst>
              </a:tr>
              <a:tr h="192213">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8</a:t>
                      </a:r>
                    </a:p>
                  </a:txBody>
                  <a:tcPr marL="5575" marR="5575" marT="5575"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Viscosifiers / </a:t>
                      </a:r>
                      <a:r>
                        <a:rPr lang="ru-RU" sz="1200" b="0" i="0" u="none" strike="noStrike" dirty="0">
                          <a:solidFill>
                            <a:srgbClr val="000000"/>
                          </a:solidFill>
                          <a:effectLst/>
                          <a:latin typeface="Arial" panose="020B0604020202020204" pitchFamily="34" charset="0"/>
                          <a:cs typeface="Arial" panose="020B0604020202020204" pitchFamily="34" charset="0"/>
                        </a:rPr>
                        <a:t>загустители</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25</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8</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Arial" panose="020B0604020202020204" pitchFamily="34" charset="0"/>
                          <a:cs typeface="Arial" panose="020B0604020202020204" pitchFamily="34" charset="0"/>
                        </a:rPr>
                        <a:t>Fluids Loss Control / Агент по водоотдаче</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3</a:t>
                      </a:r>
                      <a:r>
                        <a:rPr lang="en-GB" sz="1200" b="0" i="0" u="none" strike="noStrike" dirty="0">
                          <a:solidFill>
                            <a:srgbClr val="000000"/>
                          </a:solidFill>
                          <a:effectLst/>
                          <a:latin typeface="Arial" panose="020B0604020202020204" pitchFamily="34" charset="0"/>
                          <a:cs typeface="Arial" panose="020B0604020202020204" pitchFamily="34" charset="0"/>
                        </a:rPr>
                        <a:t>.2</a:t>
                      </a:r>
                    </a:p>
                  </a:txBody>
                  <a:tcPr marL="5575" marR="5575" marT="5575"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94848934"/>
                  </a:ext>
                </a:extLst>
              </a:tr>
              <a:tr h="371335">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9</a:t>
                      </a:r>
                    </a:p>
                  </a:txBody>
                  <a:tcPr marL="5575" marR="5575" marT="5575"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Wetting agents / </a:t>
                      </a:r>
                      <a:r>
                        <a:rPr lang="ru-RU" sz="1200" b="0" i="0" u="none" strike="noStrike" dirty="0">
                          <a:solidFill>
                            <a:srgbClr val="000000"/>
                          </a:solidFill>
                          <a:effectLst/>
                          <a:latin typeface="Arial" panose="020B0604020202020204" pitchFamily="34" charset="0"/>
                          <a:cs typeface="Arial" panose="020B0604020202020204" pitchFamily="34" charset="0"/>
                        </a:rPr>
                        <a:t>Смачиватели </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25</a:t>
                      </a:r>
                    </a:p>
                  </a:txBody>
                  <a:tcPr marL="5575" marR="5575" marT="55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9</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FL &amp; Rheology Control / </a:t>
                      </a:r>
                      <a:r>
                        <a:rPr lang="ru-RU" sz="1200" b="0" i="0" u="none" strike="noStrike" dirty="0">
                          <a:solidFill>
                            <a:srgbClr val="000000"/>
                          </a:solidFill>
                          <a:effectLst/>
                          <a:latin typeface="Arial" panose="020B0604020202020204" pitchFamily="34" charset="0"/>
                          <a:cs typeface="Arial" panose="020B0604020202020204" pitchFamily="34" charset="0"/>
                        </a:rPr>
                        <a:t>контроль реологии</a:t>
                      </a:r>
                    </a:p>
                  </a:txBody>
                  <a:tcPr marL="5575" marR="5575" marT="557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a:t>
                      </a:r>
                      <a:r>
                        <a:rPr lang="en-GB" sz="1200" b="0" i="0" u="none" strike="noStrike" dirty="0">
                          <a:solidFill>
                            <a:srgbClr val="000000"/>
                          </a:solidFill>
                          <a:effectLst/>
                          <a:latin typeface="Arial" panose="020B0604020202020204" pitchFamily="34" charset="0"/>
                          <a:cs typeface="Arial" panose="020B0604020202020204" pitchFamily="34" charset="0"/>
                        </a:rPr>
                        <a:t>0</a:t>
                      </a:r>
                    </a:p>
                  </a:txBody>
                  <a:tcPr marL="5575" marR="5575" marT="5575"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04424426"/>
                  </a:ext>
                </a:extLst>
              </a:tr>
            </a:tbl>
          </a:graphicData>
        </a:graphic>
      </p:graphicFrame>
      <p:sp>
        <p:nvSpPr>
          <p:cNvPr id="23" name="TextBox 22">
            <a:extLst>
              <a:ext uri="{FF2B5EF4-FFF2-40B4-BE49-F238E27FC236}">
                <a16:creationId xmlns:a16="http://schemas.microsoft.com/office/drawing/2014/main" id="{EF7FABFC-C7DF-41D8-A379-671B892FCA91}"/>
              </a:ext>
            </a:extLst>
          </p:cNvPr>
          <p:cNvSpPr txBox="1"/>
          <p:nvPr/>
        </p:nvSpPr>
        <p:spPr>
          <a:xfrm>
            <a:off x="798285" y="5311110"/>
            <a:ext cx="4027715" cy="1200329"/>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average annual volumes may vary depending on the scope of work and number of rigs.</a:t>
            </a:r>
          </a:p>
          <a:p>
            <a:pPr marL="0" marR="0" lvl="0" indent="0" algn="just" defTabSz="60963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Should forum participants be interested in development/localization of chemicals production in the territory of the Republic of Kazakhstan, we are open for further discussion</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293A511D-AC9F-48FA-B454-836B898B1502}"/>
              </a:ext>
            </a:extLst>
          </p:cNvPr>
          <p:cNvSpPr txBox="1"/>
          <p:nvPr/>
        </p:nvSpPr>
        <p:spPr>
          <a:xfrm>
            <a:off x="6350000" y="5237110"/>
            <a:ext cx="4318000" cy="1384995"/>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Примечание:</a:t>
            </a:r>
            <a:r>
              <a:rPr kumimoji="0" lang="ru-RU" sz="1200"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 среднегодовые объемы могут варьироваться в зависимости от объема работ и количества буровых установок. </a:t>
            </a:r>
            <a:endParaRPr kumimoji="0" lang="en-US" sz="1200"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endParaRPr>
          </a:p>
          <a:p>
            <a:pPr marL="0" marR="0" lvl="0" indent="0" algn="just" defTabSz="60963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Если участники форума заинтересованы в развитии/локализации производства химических веществ на территории Республики Казахстан, мы открыты для дальнейшего обсуждения</a:t>
            </a:r>
            <a:r>
              <a:rPr kumimoji="0" lang="ru-R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3170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E91B9362-829A-4550-BCE0-C7B0CD2D7545}"/>
              </a:ext>
            </a:extLst>
          </p:cNvPr>
          <p:cNvSpPr/>
          <p:nvPr/>
        </p:nvSpPr>
        <p:spPr>
          <a:xfrm>
            <a:off x="1" y="736668"/>
            <a:ext cx="12344399" cy="304732"/>
          </a:xfrm>
          <a:custGeom>
            <a:avLst/>
            <a:gdLst/>
            <a:ahLst/>
            <a:cxnLst/>
            <a:rect l="l" t="t" r="r" b="b"/>
            <a:pathLst>
              <a:path w="18842597" h="457098">
                <a:moveTo>
                  <a:pt x="0" y="0"/>
                </a:moveTo>
                <a:lnTo>
                  <a:pt x="18842597" y="0"/>
                </a:lnTo>
                <a:lnTo>
                  <a:pt x="18842597" y="457098"/>
                </a:lnTo>
                <a:lnTo>
                  <a:pt x="0" y="457098"/>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21" name="Group 3">
            <a:extLst>
              <a:ext uri="{FF2B5EF4-FFF2-40B4-BE49-F238E27FC236}">
                <a16:creationId xmlns:a16="http://schemas.microsoft.com/office/drawing/2014/main" id="{683AA84D-DB3E-4D29-905D-217CDE20606B}"/>
              </a:ext>
            </a:extLst>
          </p:cNvPr>
          <p:cNvGrpSpPr/>
          <p:nvPr/>
        </p:nvGrpSpPr>
        <p:grpSpPr>
          <a:xfrm>
            <a:off x="711200" y="1041400"/>
            <a:ext cx="4783149" cy="3288409"/>
            <a:chOff x="0" y="0"/>
            <a:chExt cx="1661507" cy="410208"/>
          </a:xfrm>
        </p:grpSpPr>
        <p:sp>
          <p:nvSpPr>
            <p:cNvPr id="22" name="Freeform 4">
              <a:extLst>
                <a:ext uri="{FF2B5EF4-FFF2-40B4-BE49-F238E27FC236}">
                  <a16:creationId xmlns:a16="http://schemas.microsoft.com/office/drawing/2014/main" id="{24B28CE4-CA0D-4E3B-8A9E-1496D7CAB7B0}"/>
                </a:ext>
              </a:extLst>
            </p:cNvPr>
            <p:cNvSpPr/>
            <p:nvPr/>
          </p:nvSpPr>
          <p:spPr>
            <a:xfrm>
              <a:off x="0" y="0"/>
              <a:ext cx="1661507" cy="410208"/>
            </a:xfrm>
            <a:custGeom>
              <a:avLst/>
              <a:gdLst/>
              <a:ahLst/>
              <a:cxnLst/>
              <a:rect l="l" t="t" r="r" b="b"/>
              <a:pathLst>
                <a:path w="1661507" h="410208">
                  <a:moveTo>
                    <a:pt x="62588" y="0"/>
                  </a:moveTo>
                  <a:lnTo>
                    <a:pt x="1598919" y="0"/>
                  </a:lnTo>
                  <a:cubicBezTo>
                    <a:pt x="1633485" y="0"/>
                    <a:pt x="1661507" y="28022"/>
                    <a:pt x="1661507" y="62588"/>
                  </a:cubicBezTo>
                  <a:lnTo>
                    <a:pt x="1661507" y="347620"/>
                  </a:lnTo>
                  <a:cubicBezTo>
                    <a:pt x="1661507" y="364220"/>
                    <a:pt x="1654913" y="380139"/>
                    <a:pt x="1643175" y="391877"/>
                  </a:cubicBezTo>
                  <a:cubicBezTo>
                    <a:pt x="1631438" y="403614"/>
                    <a:pt x="1615518" y="410208"/>
                    <a:pt x="1598919" y="410208"/>
                  </a:cubicBezTo>
                  <a:lnTo>
                    <a:pt x="62588" y="410208"/>
                  </a:lnTo>
                  <a:cubicBezTo>
                    <a:pt x="45989" y="410208"/>
                    <a:pt x="30069" y="403614"/>
                    <a:pt x="18332" y="391877"/>
                  </a:cubicBezTo>
                  <a:cubicBezTo>
                    <a:pt x="6594" y="380139"/>
                    <a:pt x="0" y="364220"/>
                    <a:pt x="0" y="347620"/>
                  </a:cubicBezTo>
                  <a:lnTo>
                    <a:pt x="0" y="62588"/>
                  </a:lnTo>
                  <a:cubicBezTo>
                    <a:pt x="0" y="28022"/>
                    <a:pt x="28022" y="0"/>
                    <a:pt x="62588" y="0"/>
                  </a:cubicBezTo>
                  <a:close/>
                </a:path>
              </a:pathLst>
            </a:custGeom>
            <a:solidFill>
              <a:srgbClr val="FFD13F"/>
            </a:solidFill>
          </p:spPr>
        </p:sp>
        <p:sp>
          <p:nvSpPr>
            <p:cNvPr id="23" name="TextBox 5">
              <a:extLst>
                <a:ext uri="{FF2B5EF4-FFF2-40B4-BE49-F238E27FC236}">
                  <a16:creationId xmlns:a16="http://schemas.microsoft.com/office/drawing/2014/main" id="{81FE2FD9-2849-4A7C-B4DE-231B66BA41B2}"/>
                </a:ext>
              </a:extLst>
            </p:cNvPr>
            <p:cNvSpPr txBox="1"/>
            <p:nvPr/>
          </p:nvSpPr>
          <p:spPr>
            <a:xfrm>
              <a:off x="0" y="-19050"/>
              <a:ext cx="1661507" cy="429258"/>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12">
            <a:extLst>
              <a:ext uri="{FF2B5EF4-FFF2-40B4-BE49-F238E27FC236}">
                <a16:creationId xmlns:a16="http://schemas.microsoft.com/office/drawing/2014/main" id="{0408AB16-33D8-43B0-AF70-0142FDD151B2}"/>
              </a:ext>
            </a:extLst>
          </p:cNvPr>
          <p:cNvGrpSpPr/>
          <p:nvPr/>
        </p:nvGrpSpPr>
        <p:grpSpPr>
          <a:xfrm>
            <a:off x="6096000" y="1045028"/>
            <a:ext cx="4783149" cy="3284780"/>
            <a:chOff x="0" y="0"/>
            <a:chExt cx="1661507" cy="410208"/>
          </a:xfrm>
        </p:grpSpPr>
        <p:sp>
          <p:nvSpPr>
            <p:cNvPr id="25" name="Freeform 13">
              <a:extLst>
                <a:ext uri="{FF2B5EF4-FFF2-40B4-BE49-F238E27FC236}">
                  <a16:creationId xmlns:a16="http://schemas.microsoft.com/office/drawing/2014/main" id="{530633B9-31FB-40C5-894F-06EEE7594543}"/>
                </a:ext>
              </a:extLst>
            </p:cNvPr>
            <p:cNvSpPr/>
            <p:nvPr/>
          </p:nvSpPr>
          <p:spPr>
            <a:xfrm>
              <a:off x="0" y="0"/>
              <a:ext cx="1661507" cy="410208"/>
            </a:xfrm>
            <a:custGeom>
              <a:avLst/>
              <a:gdLst/>
              <a:ahLst/>
              <a:cxnLst/>
              <a:rect l="l" t="t" r="r" b="b"/>
              <a:pathLst>
                <a:path w="1661507" h="410208">
                  <a:moveTo>
                    <a:pt x="62588" y="0"/>
                  </a:moveTo>
                  <a:lnTo>
                    <a:pt x="1598919" y="0"/>
                  </a:lnTo>
                  <a:cubicBezTo>
                    <a:pt x="1633485" y="0"/>
                    <a:pt x="1661507" y="28022"/>
                    <a:pt x="1661507" y="62588"/>
                  </a:cubicBezTo>
                  <a:lnTo>
                    <a:pt x="1661507" y="347620"/>
                  </a:lnTo>
                  <a:cubicBezTo>
                    <a:pt x="1661507" y="364220"/>
                    <a:pt x="1654913" y="380139"/>
                    <a:pt x="1643175" y="391877"/>
                  </a:cubicBezTo>
                  <a:cubicBezTo>
                    <a:pt x="1631438" y="403614"/>
                    <a:pt x="1615518" y="410208"/>
                    <a:pt x="1598919" y="410208"/>
                  </a:cubicBezTo>
                  <a:lnTo>
                    <a:pt x="62588" y="410208"/>
                  </a:lnTo>
                  <a:cubicBezTo>
                    <a:pt x="45989" y="410208"/>
                    <a:pt x="30069" y="403614"/>
                    <a:pt x="18332" y="391877"/>
                  </a:cubicBezTo>
                  <a:cubicBezTo>
                    <a:pt x="6594" y="380139"/>
                    <a:pt x="0" y="364220"/>
                    <a:pt x="0" y="347620"/>
                  </a:cubicBezTo>
                  <a:lnTo>
                    <a:pt x="0" y="62588"/>
                  </a:lnTo>
                  <a:cubicBezTo>
                    <a:pt x="0" y="28022"/>
                    <a:pt x="28022" y="0"/>
                    <a:pt x="62588" y="0"/>
                  </a:cubicBezTo>
                  <a:close/>
                </a:path>
              </a:pathLst>
            </a:custGeom>
            <a:solidFill>
              <a:srgbClr val="00ABC5"/>
            </a:solidFill>
          </p:spPr>
        </p:sp>
        <p:sp>
          <p:nvSpPr>
            <p:cNvPr id="26" name="TextBox 14">
              <a:extLst>
                <a:ext uri="{FF2B5EF4-FFF2-40B4-BE49-F238E27FC236}">
                  <a16:creationId xmlns:a16="http://schemas.microsoft.com/office/drawing/2014/main" id="{CDC7C57D-60DB-46BD-9E70-F4E1D22D093E}"/>
                </a:ext>
              </a:extLst>
            </p:cNvPr>
            <p:cNvSpPr txBox="1"/>
            <p:nvPr/>
          </p:nvSpPr>
          <p:spPr>
            <a:xfrm>
              <a:off x="0" y="-19050"/>
              <a:ext cx="1661507" cy="429258"/>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26">
            <a:extLst>
              <a:ext uri="{FF2B5EF4-FFF2-40B4-BE49-F238E27FC236}">
                <a16:creationId xmlns:a16="http://schemas.microsoft.com/office/drawing/2014/main" id="{8671CE2B-98A9-4303-ADD2-1010DCD76120}"/>
              </a:ext>
            </a:extLst>
          </p:cNvPr>
          <p:cNvSpPr txBox="1"/>
          <p:nvPr/>
        </p:nvSpPr>
        <p:spPr>
          <a:xfrm>
            <a:off x="711200" y="1173975"/>
            <a:ext cx="4478349" cy="2554545"/>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in conclusion of the presentation, I would like to add that compliance with HSE standards at the facility is a key factor in achieving maximum efficiency in production. In this regard, I wish all attendees dynamic development and safe work. And for Kazakhstan chemical product manufacturers, I wish to achieve recognition not only in the domestic market of our country but also to be in demand at the international level.</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13762631-B3DB-4AF9-840E-D9EF1348B04F}"/>
              </a:ext>
            </a:extLst>
          </p:cNvPr>
          <p:cNvSpPr txBox="1"/>
          <p:nvPr/>
        </p:nvSpPr>
        <p:spPr>
          <a:xfrm>
            <a:off x="6172200" y="1167455"/>
            <a:ext cx="4706949" cy="3046988"/>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В заключение презентации, я хотела бы добавить, что соблюдение стандартов охраны труда, техники безопасности и экологии (HSE) на объекте является ключевым фактором для достижения максимальной эффективности в производстве. В связи с этим, я желаю всем присутствующим динамичного развития и безопасной работы. А для производителей химической продукции Казахстана я желаю добиться признания не только на внутреннем рынке нашей страны, но и быть востребованными на международном уровне</a:t>
            </a:r>
            <a:r>
              <a:rPr kumimoji="0" lang="ru-RU" sz="13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a:t>
            </a:r>
          </a:p>
        </p:txBody>
      </p:sp>
      <p:sp>
        <p:nvSpPr>
          <p:cNvPr id="14" name="TextBox 13">
            <a:extLst>
              <a:ext uri="{FF2B5EF4-FFF2-40B4-BE49-F238E27FC236}">
                <a16:creationId xmlns:a16="http://schemas.microsoft.com/office/drawing/2014/main" id="{DDF5252F-CA32-4F93-9A91-A6B7E2F97AAE}"/>
              </a:ext>
            </a:extLst>
          </p:cNvPr>
          <p:cNvSpPr txBox="1"/>
          <p:nvPr/>
        </p:nvSpPr>
        <p:spPr>
          <a:xfrm>
            <a:off x="3009900" y="5068472"/>
            <a:ext cx="6172200" cy="830997"/>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Thank You!</a:t>
            </a:r>
          </a:p>
        </p:txBody>
      </p:sp>
    </p:spTree>
    <p:extLst>
      <p:ext uri="{BB962C8B-B14F-4D97-AF65-F5344CB8AC3E}">
        <p14:creationId xmlns:p14="http://schemas.microsoft.com/office/powerpoint/2010/main" val="327114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38AA010C-8B75-454C-9725-0D26A5D1A922}"/>
              </a:ext>
            </a:extLst>
          </p:cNvPr>
          <p:cNvGrpSpPr/>
          <p:nvPr/>
        </p:nvGrpSpPr>
        <p:grpSpPr>
          <a:xfrm>
            <a:off x="7632711" y="1234657"/>
            <a:ext cx="1416039" cy="1749970"/>
            <a:chOff x="3422056" y="821410"/>
            <a:chExt cx="2486498" cy="3392458"/>
          </a:xfrm>
          <a:solidFill>
            <a:schemeClr val="accent2">
              <a:lumMod val="40000"/>
              <a:lumOff val="60000"/>
            </a:schemeClr>
          </a:solidFill>
        </p:grpSpPr>
        <p:sp>
          <p:nvSpPr>
            <p:cNvPr id="4" name="Oval 1">
              <a:extLst>
                <a:ext uri="{FF2B5EF4-FFF2-40B4-BE49-F238E27FC236}">
                  <a16:creationId xmlns:a16="http://schemas.microsoft.com/office/drawing/2014/main" id="{C9AA1BFE-26B3-4B8A-8A2B-1BA306E30406}"/>
                </a:ext>
              </a:extLst>
            </p:cNvPr>
            <p:cNvSpPr/>
            <p:nvPr/>
          </p:nvSpPr>
          <p:spPr>
            <a:xfrm rot="20110090">
              <a:off x="4547567" y="3137124"/>
              <a:ext cx="1067821" cy="1076744"/>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Oval 1">
              <a:extLst>
                <a:ext uri="{FF2B5EF4-FFF2-40B4-BE49-F238E27FC236}">
                  <a16:creationId xmlns:a16="http://schemas.microsoft.com/office/drawing/2014/main" id="{CBCC5686-96D8-42D7-BBF0-0F7E5AB3FBE6}"/>
                </a:ext>
              </a:extLst>
            </p:cNvPr>
            <p:cNvSpPr/>
            <p:nvPr/>
          </p:nvSpPr>
          <p:spPr>
            <a:xfrm rot="20629582">
              <a:off x="3422056" y="2512575"/>
              <a:ext cx="1317398" cy="1328406"/>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Oval 1">
              <a:extLst>
                <a:ext uri="{FF2B5EF4-FFF2-40B4-BE49-F238E27FC236}">
                  <a16:creationId xmlns:a16="http://schemas.microsoft.com/office/drawing/2014/main" id="{8CD7F5EE-AD2E-4F0D-ABBC-C7E405518008}"/>
                </a:ext>
              </a:extLst>
            </p:cNvPr>
            <p:cNvSpPr/>
            <p:nvPr/>
          </p:nvSpPr>
          <p:spPr>
            <a:xfrm rot="20625983">
              <a:off x="3912780" y="821410"/>
              <a:ext cx="1175566" cy="1185389"/>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Oval 1">
              <a:extLst>
                <a:ext uri="{FF2B5EF4-FFF2-40B4-BE49-F238E27FC236}">
                  <a16:creationId xmlns:a16="http://schemas.microsoft.com/office/drawing/2014/main" id="{E9978A0B-F96B-4FA3-B621-F7B0D428EBC6}"/>
                </a:ext>
              </a:extLst>
            </p:cNvPr>
            <p:cNvSpPr/>
            <p:nvPr/>
          </p:nvSpPr>
          <p:spPr>
            <a:xfrm rot="20625983">
              <a:off x="4483704" y="1742062"/>
              <a:ext cx="1424850" cy="1436756"/>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8" name="Title 7">
            <a:extLst>
              <a:ext uri="{FF2B5EF4-FFF2-40B4-BE49-F238E27FC236}">
                <a16:creationId xmlns:a16="http://schemas.microsoft.com/office/drawing/2014/main" id="{345CE19F-3E77-441D-A447-C2B5773A2E35}"/>
              </a:ext>
            </a:extLst>
          </p:cNvPr>
          <p:cNvSpPr txBox="1">
            <a:spLocks noGrp="1"/>
          </p:cNvSpPr>
          <p:nvPr>
            <p:ph type="ctrTitle"/>
          </p:nvPr>
        </p:nvSpPr>
        <p:spPr>
          <a:xfrm>
            <a:off x="1594713" y="4270557"/>
            <a:ext cx="5848350" cy="1754326"/>
          </a:xfrm>
          <a:prstGeom prst="rect">
            <a:avLst/>
          </a:prstGeom>
          <a:noFill/>
        </p:spPr>
        <p:txBody>
          <a:bodyPr wrap="square" rtlCol="0">
            <a:spAutoFit/>
          </a:bodyPr>
          <a:lstStyle/>
          <a:p>
            <a:pPr algn="l"/>
            <a:r>
              <a:rPr lang="en-GB" dirty="0">
                <a:solidFill>
                  <a:schemeClr val="bg1"/>
                </a:solidFill>
                <a:latin typeface="Calibri" panose="020F0502020204030204" pitchFamily="34" charset="0"/>
                <a:cs typeface="Calibri" panose="020F0502020204030204" pitchFamily="34" charset="0"/>
              </a:rPr>
              <a:t>KPO Supplier          Database</a:t>
            </a:r>
            <a:br>
              <a:rPr lang="en-GB" dirty="0">
                <a:solidFill>
                  <a:schemeClr val="bg1"/>
                </a:solidFill>
                <a:latin typeface="Calibri" panose="020F0502020204030204" pitchFamily="34" charset="0"/>
                <a:cs typeface="Calibri" panose="020F0502020204030204" pitchFamily="34" charset="0"/>
              </a:rPr>
            </a:br>
            <a:endParaRPr lang="en-US" dirty="0">
              <a:solidFill>
                <a:schemeClr val="bg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DD858E44-E675-43C2-88C1-43DB2AAC7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974794"/>
            <a:ext cx="1667933" cy="2084916"/>
          </a:xfrm>
          <a:prstGeom prst="rect">
            <a:avLst/>
          </a:prstGeom>
        </p:spPr>
      </p:pic>
      <p:sp>
        <p:nvSpPr>
          <p:cNvPr id="11" name="Title 7">
            <a:extLst>
              <a:ext uri="{FF2B5EF4-FFF2-40B4-BE49-F238E27FC236}">
                <a16:creationId xmlns:a16="http://schemas.microsoft.com/office/drawing/2014/main" id="{716D210C-2352-423C-A205-69326BB58045}"/>
              </a:ext>
            </a:extLst>
          </p:cNvPr>
          <p:cNvSpPr txBox="1">
            <a:spLocks/>
          </p:cNvSpPr>
          <p:nvPr/>
        </p:nvSpPr>
        <p:spPr>
          <a:xfrm>
            <a:off x="8463549" y="4923914"/>
            <a:ext cx="2924175" cy="923330"/>
          </a:xfrm>
          <a:prstGeom prst="rect">
            <a:avLst/>
          </a:prstGeom>
          <a:noFill/>
        </p:spPr>
        <p:txBody>
          <a:bodyPr wrap="square" rtlCol="0" anchor="b">
            <a:spAutoFit/>
          </a:bodyPr>
          <a:lstStyle>
            <a:lvl1pPr algn="ctr" defTabSz="914400" rtl="0" eaLnBrk="1" latinLnBrk="0" hangingPunct="1">
              <a:lnSpc>
                <a:spcPct val="90000"/>
              </a:lnSpc>
              <a:spcBef>
                <a:spcPct val="0"/>
              </a:spcBef>
              <a:buNone/>
              <a:defRPr lang="it-IT" sz="4000" b="1" kern="1200" dirty="0">
                <a:solidFill>
                  <a:srgbClr val="FFFFFF"/>
                </a:solidFill>
                <a:latin typeface="+mn-lt"/>
                <a:ea typeface="+mj-ea"/>
                <a:cs typeface="+mj-cs"/>
              </a:defRPr>
            </a:lvl1pPr>
          </a:lstStyle>
          <a:p>
            <a:r>
              <a:rPr lang="en-US" sz="2000" dirty="0">
                <a:solidFill>
                  <a:schemeClr val="bg1"/>
                </a:solidFill>
                <a:latin typeface="Calibri" panose="020F0502020204030204" pitchFamily="34" charset="0"/>
                <a:cs typeface="Calibri" panose="020F0502020204030204" pitchFamily="34" charset="0"/>
              </a:rPr>
              <a:t>tba</a:t>
            </a:r>
            <a:br>
              <a:rPr lang="en-GB" dirty="0">
                <a:solidFill>
                  <a:schemeClr val="bg1"/>
                </a:solidFill>
                <a:latin typeface="Calibri" panose="020F0502020204030204" pitchFamily="34" charset="0"/>
                <a:cs typeface="Calibri" panose="020F0502020204030204" pitchFamily="34" charset="0"/>
              </a:rPr>
            </a:b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6443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BB6359-9652-4107-8004-682F965A91B2}"/>
              </a:ext>
            </a:extLst>
          </p:cNvPr>
          <p:cNvSpPr>
            <a:spLocks noGrp="1"/>
          </p:cNvSpPr>
          <p:nvPr>
            <p:ph type="ftr" sz="quarter" idx="3"/>
          </p:nvPr>
        </p:nvSpPr>
        <p:spPr/>
        <p:txBody>
          <a:bodyPr/>
          <a:lstStyle/>
          <a:p>
            <a:pPr algn="ctr"/>
            <a:r>
              <a:rPr lang="en-GB" sz="800" dirty="0"/>
              <a:t> 14/06/2022                                                                                                                                                                                                                                                                                                                                                                                        KARACHAGANAK PETROLEUM OPERATING B.V</a:t>
            </a:r>
          </a:p>
        </p:txBody>
      </p:sp>
      <p:sp>
        <p:nvSpPr>
          <p:cNvPr id="3" name="Slide Number Placeholder 2">
            <a:extLst>
              <a:ext uri="{FF2B5EF4-FFF2-40B4-BE49-F238E27FC236}">
                <a16:creationId xmlns:a16="http://schemas.microsoft.com/office/drawing/2014/main" id="{22995AF2-A5F8-4B0A-9EF7-F733B0F15CF2}"/>
              </a:ext>
            </a:extLst>
          </p:cNvPr>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16</a:t>
            </a:fld>
            <a:endParaRPr lang="it-IT" dirty="0"/>
          </a:p>
        </p:txBody>
      </p:sp>
      <p:sp>
        <p:nvSpPr>
          <p:cNvPr id="14" name="Title 1">
            <a:extLst>
              <a:ext uri="{FF2B5EF4-FFF2-40B4-BE49-F238E27FC236}">
                <a16:creationId xmlns:a16="http://schemas.microsoft.com/office/drawing/2014/main" id="{B5AEFB9A-7E2A-4BD0-8124-78B37B07AA9D}"/>
              </a:ext>
            </a:extLst>
          </p:cNvPr>
          <p:cNvSpPr txBox="1">
            <a:spLocks/>
          </p:cNvSpPr>
          <p:nvPr/>
        </p:nvSpPr>
        <p:spPr>
          <a:xfrm>
            <a:off x="7210" y="176220"/>
            <a:ext cx="12192000" cy="832023"/>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r>
              <a:rPr lang="en-GB" sz="3200" dirty="0">
                <a:solidFill>
                  <a:srgbClr val="01B1C9"/>
                </a:solidFill>
                <a:latin typeface="Calibri" panose="020F0502020204030204" pitchFamily="34" charset="0"/>
                <a:cs typeface="Calibri" panose="020F0502020204030204" pitchFamily="34" charset="0"/>
              </a:rPr>
              <a:t>KPO SUPPLIERS DATABASE</a:t>
            </a:r>
          </a:p>
          <a:p>
            <a:r>
              <a:rPr lang="en-GB" sz="3200" dirty="0">
                <a:solidFill>
                  <a:srgbClr val="01B1C9"/>
                </a:solidFill>
                <a:latin typeface="Calibri" panose="020F0502020204030204" pitchFamily="34" charset="0"/>
                <a:cs typeface="Calibri" panose="020F0502020204030204" pitchFamily="34" charset="0"/>
              </a:rPr>
              <a:t> </a:t>
            </a:r>
          </a:p>
        </p:txBody>
      </p:sp>
      <p:grpSp>
        <p:nvGrpSpPr>
          <p:cNvPr id="6" name="Group 5">
            <a:extLst>
              <a:ext uri="{FF2B5EF4-FFF2-40B4-BE49-F238E27FC236}">
                <a16:creationId xmlns:a16="http://schemas.microsoft.com/office/drawing/2014/main" id="{308F3A4E-3EF6-41EC-98EF-5CBBFAB71703}"/>
              </a:ext>
            </a:extLst>
          </p:cNvPr>
          <p:cNvGrpSpPr/>
          <p:nvPr/>
        </p:nvGrpSpPr>
        <p:grpSpPr>
          <a:xfrm>
            <a:off x="526687" y="1142637"/>
            <a:ext cx="11373213" cy="5244932"/>
            <a:chOff x="-1" y="-277576"/>
            <a:chExt cx="11660698" cy="7132014"/>
          </a:xfrm>
        </p:grpSpPr>
        <p:pic>
          <p:nvPicPr>
            <p:cNvPr id="4" name="Picture 3">
              <a:extLst>
                <a:ext uri="{FF2B5EF4-FFF2-40B4-BE49-F238E27FC236}">
                  <a16:creationId xmlns:a16="http://schemas.microsoft.com/office/drawing/2014/main" id="{28E13AF8-EDC0-4D2C-A260-3C63403D7D27}"/>
                </a:ext>
              </a:extLst>
            </p:cNvPr>
            <p:cNvPicPr>
              <a:picLocks noChangeAspect="1"/>
            </p:cNvPicPr>
            <p:nvPr/>
          </p:nvPicPr>
          <p:blipFill rotWithShape="1">
            <a:blip r:embed="rId2"/>
            <a:srcRect r="52150" b="6348"/>
            <a:stretch/>
          </p:blipFill>
          <p:spPr>
            <a:xfrm>
              <a:off x="-1" y="-277576"/>
              <a:ext cx="11660698" cy="7132014"/>
            </a:xfrm>
            <a:prstGeom prst="rect">
              <a:avLst/>
            </a:prstGeom>
          </p:spPr>
        </p:pic>
        <p:sp>
          <p:nvSpPr>
            <p:cNvPr id="5" name="Rectangle: Rounded Corners 4">
              <a:extLst>
                <a:ext uri="{FF2B5EF4-FFF2-40B4-BE49-F238E27FC236}">
                  <a16:creationId xmlns:a16="http://schemas.microsoft.com/office/drawing/2014/main" id="{8FA7F987-055D-4DF3-866E-844B18288C2C}"/>
                </a:ext>
              </a:extLst>
            </p:cNvPr>
            <p:cNvSpPr/>
            <p:nvPr/>
          </p:nvSpPr>
          <p:spPr>
            <a:xfrm>
              <a:off x="6845417" y="1082180"/>
              <a:ext cx="1266737" cy="4446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27680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BB6359-9652-4107-8004-682F965A91B2}"/>
              </a:ext>
            </a:extLst>
          </p:cNvPr>
          <p:cNvSpPr>
            <a:spLocks noGrp="1"/>
          </p:cNvSpPr>
          <p:nvPr>
            <p:ph type="ftr" sz="quarter" idx="3"/>
          </p:nvPr>
        </p:nvSpPr>
        <p:spPr/>
        <p:txBody>
          <a:bodyPr/>
          <a:lstStyle/>
          <a:p>
            <a:pPr algn="ctr"/>
            <a:r>
              <a:rPr lang="en-GB" sz="800" dirty="0"/>
              <a:t> 14/06/2022                                                                                                                                                                                                          </a:t>
            </a:r>
            <a:r>
              <a:rPr lang="en-GB" sz="800" dirty="0">
                <a:solidFill>
                  <a:schemeClr val="bg1"/>
                </a:solidFill>
              </a:rPr>
              <a:t>CONFIDENTIAL</a:t>
            </a:r>
            <a:r>
              <a:rPr lang="en-GB" sz="800" dirty="0"/>
              <a:t>                                                                                                                                              KARACHAGANAK PETROLEUM OPERATING B.V</a:t>
            </a:r>
          </a:p>
        </p:txBody>
      </p:sp>
      <p:sp>
        <p:nvSpPr>
          <p:cNvPr id="3" name="Slide Number Placeholder 2">
            <a:extLst>
              <a:ext uri="{FF2B5EF4-FFF2-40B4-BE49-F238E27FC236}">
                <a16:creationId xmlns:a16="http://schemas.microsoft.com/office/drawing/2014/main" id="{22995AF2-A5F8-4B0A-9EF7-F733B0F15CF2}"/>
              </a:ext>
            </a:extLst>
          </p:cNvPr>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17</a:t>
            </a:fld>
            <a:endParaRPr lang="it-IT" dirty="0"/>
          </a:p>
        </p:txBody>
      </p:sp>
      <p:sp>
        <p:nvSpPr>
          <p:cNvPr id="14" name="Title 1">
            <a:extLst>
              <a:ext uri="{FF2B5EF4-FFF2-40B4-BE49-F238E27FC236}">
                <a16:creationId xmlns:a16="http://schemas.microsoft.com/office/drawing/2014/main" id="{B5AEFB9A-7E2A-4BD0-8124-78B37B07AA9D}"/>
              </a:ext>
            </a:extLst>
          </p:cNvPr>
          <p:cNvSpPr txBox="1">
            <a:spLocks/>
          </p:cNvSpPr>
          <p:nvPr/>
        </p:nvSpPr>
        <p:spPr>
          <a:xfrm>
            <a:off x="7210" y="233126"/>
            <a:ext cx="12192000" cy="832023"/>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r>
              <a:rPr lang="en-GB" sz="3200" dirty="0">
                <a:solidFill>
                  <a:schemeClr val="accent1"/>
                </a:solidFill>
                <a:latin typeface="Calibri" panose="020F0502020204030204" pitchFamily="34" charset="0"/>
                <a:cs typeface="Calibri" panose="020F0502020204030204" pitchFamily="34" charset="0"/>
              </a:rPr>
              <a:t>VENDOR REGISTRATION </a:t>
            </a:r>
          </a:p>
          <a:p>
            <a:r>
              <a:rPr lang="en-GB" sz="3200" dirty="0">
                <a:solidFill>
                  <a:schemeClr val="accent1"/>
                </a:solidFill>
                <a:latin typeface="Calibri" panose="020F0502020204030204" pitchFamily="34" charset="0"/>
                <a:cs typeface="Calibri" panose="020F0502020204030204" pitchFamily="34" charset="0"/>
              </a:rPr>
              <a:t> </a:t>
            </a:r>
          </a:p>
        </p:txBody>
      </p:sp>
      <p:sp>
        <p:nvSpPr>
          <p:cNvPr id="8" name="Content Placeholder 2">
            <a:extLst>
              <a:ext uri="{FF2B5EF4-FFF2-40B4-BE49-F238E27FC236}">
                <a16:creationId xmlns:a16="http://schemas.microsoft.com/office/drawing/2014/main" id="{8870E0A9-7BBD-4585-B805-9EE0DEE63B6F}"/>
              </a:ext>
            </a:extLst>
          </p:cNvPr>
          <p:cNvSpPr txBox="1">
            <a:spLocks/>
          </p:cNvSpPr>
          <p:nvPr/>
        </p:nvSpPr>
        <p:spPr>
          <a:xfrm>
            <a:off x="720500" y="1118981"/>
            <a:ext cx="11088303" cy="56473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spcAft>
                <a:spcPts val="1200"/>
              </a:spcAft>
              <a:buSzPct val="70000"/>
              <a:buFont typeface="Arial" panose="020B0604020202020204" pitchFamily="34" charset="0"/>
              <a:buNone/>
            </a:pPr>
            <a:r>
              <a:rPr lang="en-GB" sz="2000" dirty="0">
                <a:solidFill>
                  <a:schemeClr val="accent1"/>
                </a:solidFill>
                <a:ea typeface="Tahoma" panose="020B0604030504040204" pitchFamily="34" charset="0"/>
                <a:cs typeface="Tahoma" panose="020B0604030504040204" pitchFamily="34" charset="0"/>
              </a:rPr>
              <a:t>All potential suppliers shall be registered in KPO Database</a:t>
            </a:r>
          </a:p>
          <a:p>
            <a:pPr marL="0" indent="0" algn="just">
              <a:spcBef>
                <a:spcPts val="600"/>
              </a:spcBef>
              <a:buSzPct val="70000"/>
              <a:defRPr/>
            </a:pPr>
            <a:endParaRPr lang="ru-RU" sz="2000" dirty="0">
              <a:solidFill>
                <a:schemeClr val="accent1"/>
              </a:solidFill>
              <a:ea typeface="Tahoma" panose="020B0604030504040204" pitchFamily="34" charset="0"/>
              <a:cs typeface="Tahoma" panose="020B0604030504040204" pitchFamily="34" charset="0"/>
            </a:endParaRPr>
          </a:p>
          <a:p>
            <a:endParaRPr lang="en-GB" dirty="0"/>
          </a:p>
        </p:txBody>
      </p:sp>
      <p:sp>
        <p:nvSpPr>
          <p:cNvPr id="9" name="Rectangle 8">
            <a:extLst>
              <a:ext uri="{FF2B5EF4-FFF2-40B4-BE49-F238E27FC236}">
                <a16:creationId xmlns:a16="http://schemas.microsoft.com/office/drawing/2014/main" id="{FB5FDAA8-ADF1-4AD8-94AE-804063560E66}"/>
              </a:ext>
            </a:extLst>
          </p:cNvPr>
          <p:cNvSpPr/>
          <p:nvPr/>
        </p:nvSpPr>
        <p:spPr>
          <a:xfrm>
            <a:off x="721895" y="1660141"/>
            <a:ext cx="1049153" cy="2794202"/>
          </a:xfrm>
          <a:prstGeom prst="rect">
            <a:avLst/>
          </a:prstGeom>
          <a:solidFill>
            <a:srgbClr val="4F81B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vert270" lIns="72000" tIns="14669" rIns="72000" bIns="14669" spcCol="1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ea typeface="+mn-ea"/>
                <a:cs typeface="Arial"/>
              </a:rPr>
              <a:t>REGISTRATION PROCESS </a:t>
            </a:r>
          </a:p>
        </p:txBody>
      </p:sp>
      <p:sp>
        <p:nvSpPr>
          <p:cNvPr id="10" name="Rectangle 9">
            <a:extLst>
              <a:ext uri="{FF2B5EF4-FFF2-40B4-BE49-F238E27FC236}">
                <a16:creationId xmlns:a16="http://schemas.microsoft.com/office/drawing/2014/main" id="{009DC0E2-B73D-4A84-BD81-A47CB2F2E722}"/>
              </a:ext>
            </a:extLst>
          </p:cNvPr>
          <p:cNvSpPr/>
          <p:nvPr/>
        </p:nvSpPr>
        <p:spPr bwMode="auto">
          <a:xfrm>
            <a:off x="2082775" y="1654396"/>
            <a:ext cx="2094590" cy="1310185"/>
          </a:xfrm>
          <a:prstGeom prst="rect">
            <a:avLst/>
          </a:prstGeom>
          <a:solidFill>
            <a:srgbClr val="00B5C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ea typeface="+mn-ea"/>
                <a:cs typeface="Arial"/>
              </a:rPr>
              <a:t>REGISTRATION </a:t>
            </a:r>
          </a:p>
        </p:txBody>
      </p:sp>
      <p:sp>
        <p:nvSpPr>
          <p:cNvPr id="11" name="Rectangle 10">
            <a:extLst>
              <a:ext uri="{FF2B5EF4-FFF2-40B4-BE49-F238E27FC236}">
                <a16:creationId xmlns:a16="http://schemas.microsoft.com/office/drawing/2014/main" id="{06DBAA63-8597-4BFD-AA58-6B1235B14461}"/>
              </a:ext>
            </a:extLst>
          </p:cNvPr>
          <p:cNvSpPr/>
          <p:nvPr/>
        </p:nvSpPr>
        <p:spPr bwMode="auto">
          <a:xfrm>
            <a:off x="4489093" y="1649800"/>
            <a:ext cx="7128600" cy="1314781"/>
          </a:xfrm>
          <a:prstGeom prst="rect">
            <a:avLst/>
          </a:prstGeom>
          <a:noFill/>
          <a:ln w="6350">
            <a:solidFill>
              <a:srgbClr val="00B5C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1"/>
                </a:solidFill>
                <a:effectLst/>
                <a:uLnTx/>
                <a:uFillTx/>
                <a:ea typeface="+mn-ea"/>
                <a:cs typeface="Arial"/>
              </a:rPr>
              <a:t>Provision of information on: </a:t>
            </a:r>
          </a:p>
          <a:p>
            <a:pPr marL="171450" marR="0" lvl="0" indent="-171450" algn="just" defTabSz="914400"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GB" sz="1200" b="0" i="0" u="none" strike="noStrike" kern="1200" cap="none" spc="0" normalizeH="0" baseline="0" noProof="0" dirty="0">
                <a:ln>
                  <a:noFill/>
                </a:ln>
                <a:solidFill>
                  <a:schemeClr val="accent1"/>
                </a:solidFill>
                <a:effectLst/>
                <a:uLnTx/>
                <a:uFillTx/>
                <a:ea typeface="+mn-ea"/>
                <a:cs typeface="Arial"/>
              </a:rPr>
              <a:t>Technical Competency </a:t>
            </a:r>
          </a:p>
          <a:p>
            <a:pPr marL="171450" marR="0" lvl="0" indent="-171450" algn="just" defTabSz="914400"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GB" sz="1200" b="0" i="0" u="none" strike="noStrike" kern="1200" cap="none" spc="0" normalizeH="0" baseline="0" noProof="0" dirty="0">
                <a:ln>
                  <a:noFill/>
                </a:ln>
                <a:solidFill>
                  <a:schemeClr val="accent1"/>
                </a:solidFill>
                <a:effectLst/>
                <a:uLnTx/>
                <a:uFillTx/>
                <a:ea typeface="+mn-ea"/>
                <a:cs typeface="Arial"/>
              </a:rPr>
              <a:t>Work Experience in the declared categories of goods and / or works and / or services</a:t>
            </a:r>
          </a:p>
          <a:p>
            <a:pPr marL="171450" marR="0" lvl="0" indent="-171450" algn="just" defTabSz="914400"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GB" sz="1200" b="0" i="0" u="none" strike="noStrike" kern="1200" cap="none" spc="0" normalizeH="0" baseline="0" noProof="0" dirty="0">
                <a:ln>
                  <a:noFill/>
                </a:ln>
                <a:solidFill>
                  <a:schemeClr val="accent1"/>
                </a:solidFill>
                <a:effectLst/>
                <a:uLnTx/>
                <a:uFillTx/>
                <a:ea typeface="+mn-ea"/>
                <a:cs typeface="Arial"/>
              </a:rPr>
              <a:t>Personnel Availability </a:t>
            </a:r>
          </a:p>
          <a:p>
            <a:pPr marL="171450" marR="0" lvl="0" indent="-171450" algn="just" defTabSz="914400"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GB" sz="1200" b="0" i="0" u="none" strike="noStrike" kern="1200" cap="none" spc="0" normalizeH="0" baseline="0" noProof="0" dirty="0">
                <a:ln>
                  <a:noFill/>
                </a:ln>
                <a:solidFill>
                  <a:schemeClr val="accent1"/>
                </a:solidFill>
                <a:effectLst/>
                <a:uLnTx/>
                <a:uFillTx/>
                <a:ea typeface="+mn-ea"/>
                <a:cs typeface="Arial"/>
              </a:rPr>
              <a:t>Financial Turnover </a:t>
            </a:r>
          </a:p>
          <a:p>
            <a:pPr marL="171450" marR="0" lvl="0" indent="-171450" algn="just" defTabSz="914400"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GB" sz="1200" b="0" i="0" u="none" strike="noStrike" kern="1200" cap="none" spc="0" normalizeH="0" baseline="0" noProof="0" dirty="0">
                <a:ln>
                  <a:noFill/>
                </a:ln>
                <a:solidFill>
                  <a:schemeClr val="accent1"/>
                </a:solidFill>
                <a:effectLst/>
                <a:uLnTx/>
                <a:uFillTx/>
                <a:ea typeface="+mn-ea"/>
                <a:cs typeface="Arial"/>
              </a:rPr>
              <a:t>etc.</a:t>
            </a:r>
          </a:p>
        </p:txBody>
      </p:sp>
      <p:sp>
        <p:nvSpPr>
          <p:cNvPr id="12" name="Rectangle 11">
            <a:extLst>
              <a:ext uri="{FF2B5EF4-FFF2-40B4-BE49-F238E27FC236}">
                <a16:creationId xmlns:a16="http://schemas.microsoft.com/office/drawing/2014/main" id="{91974ABF-A463-422A-894E-44E271893F1B}"/>
              </a:ext>
            </a:extLst>
          </p:cNvPr>
          <p:cNvSpPr/>
          <p:nvPr/>
        </p:nvSpPr>
        <p:spPr bwMode="auto">
          <a:xfrm>
            <a:off x="2082775" y="3122464"/>
            <a:ext cx="2094590" cy="1369770"/>
          </a:xfrm>
          <a:prstGeom prst="rect">
            <a:avLst/>
          </a:prstGeom>
          <a:solidFill>
            <a:srgbClr val="FFD74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4990"/>
                </a:solidFill>
                <a:effectLst/>
                <a:uLnTx/>
                <a:uFillTx/>
                <a:ea typeface="+mn-ea"/>
                <a:cs typeface="Arial"/>
              </a:rPr>
              <a:t>ETHICAL DUE DILIGENCE</a:t>
            </a:r>
          </a:p>
        </p:txBody>
      </p:sp>
      <p:sp>
        <p:nvSpPr>
          <p:cNvPr id="13" name="Rectangle 12">
            <a:extLst>
              <a:ext uri="{FF2B5EF4-FFF2-40B4-BE49-F238E27FC236}">
                <a16:creationId xmlns:a16="http://schemas.microsoft.com/office/drawing/2014/main" id="{33996E96-B089-425C-87C3-84A0D019CF59}"/>
              </a:ext>
            </a:extLst>
          </p:cNvPr>
          <p:cNvSpPr/>
          <p:nvPr/>
        </p:nvSpPr>
        <p:spPr bwMode="auto">
          <a:xfrm>
            <a:off x="4489092" y="3188759"/>
            <a:ext cx="7128601" cy="1331879"/>
          </a:xfrm>
          <a:prstGeom prst="rect">
            <a:avLst/>
          </a:prstGeom>
          <a:noFill/>
          <a:ln w="6350">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1"/>
                </a:solidFill>
                <a:effectLst/>
                <a:uLnTx/>
                <a:uFillTx/>
                <a:ea typeface="+mn-ea"/>
                <a:cs typeface="Arial"/>
              </a:rPr>
              <a:t>Define an Ethical Due Diligence level in accordance with KPO Legal requirements: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chemeClr val="accent1"/>
              </a:solidFill>
              <a:effectLst/>
              <a:uLnTx/>
              <a:uFillTx/>
              <a:ea typeface="+mn-ea"/>
              <a:cs typeface="Arial"/>
            </a:endParaRPr>
          </a:p>
          <a:p>
            <a:pPr marL="171450" marR="0" lvl="0" indent="-171450" algn="just" defTabSz="914400"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GB" sz="1200" b="0" i="0" u="none" strike="noStrike" kern="1200" cap="none" spc="0" normalizeH="0" baseline="0" noProof="0" dirty="0">
                <a:ln>
                  <a:noFill/>
                </a:ln>
                <a:solidFill>
                  <a:schemeClr val="accent1"/>
                </a:solidFill>
                <a:effectLst/>
                <a:uLnTx/>
                <a:uFillTx/>
                <a:ea typeface="+mn-ea"/>
                <a:cs typeface="Arial"/>
              </a:rPr>
              <a:t>Compliance with Kazakhstan and Foreign legislation</a:t>
            </a:r>
          </a:p>
          <a:p>
            <a:pPr marL="171450" marR="0" lvl="0" indent="-171450" algn="just" defTabSz="914400"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GB" sz="1200" b="0" i="0" u="none" strike="noStrike" kern="1200" cap="none" spc="0" normalizeH="0" baseline="0" noProof="0" dirty="0">
                <a:ln>
                  <a:noFill/>
                </a:ln>
                <a:solidFill>
                  <a:schemeClr val="accent1"/>
                </a:solidFill>
                <a:effectLst/>
                <a:uLnTx/>
                <a:uFillTx/>
                <a:ea typeface="+mn-ea"/>
                <a:cs typeface="Arial"/>
              </a:rPr>
              <a:t>Compliance with Company internal regulations</a:t>
            </a:r>
          </a:p>
          <a:p>
            <a:pPr marL="171450" marR="0" lvl="0" indent="-171450" algn="just" defTabSz="914400"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GB" sz="1200" b="0" i="0" u="none" strike="noStrike" kern="1200" cap="none" spc="0" normalizeH="0" baseline="0" noProof="0" dirty="0">
                <a:ln>
                  <a:noFill/>
                </a:ln>
                <a:solidFill>
                  <a:schemeClr val="accent1"/>
                </a:solidFill>
                <a:effectLst/>
                <a:uLnTx/>
                <a:uFillTx/>
                <a:ea typeface="+mn-ea"/>
                <a:cs typeface="Arial"/>
              </a:rPr>
              <a:t>Submission of potential suppliers shareholder lists</a:t>
            </a:r>
          </a:p>
        </p:txBody>
      </p:sp>
      <p:sp>
        <p:nvSpPr>
          <p:cNvPr id="15" name="Rectangle 14">
            <a:extLst>
              <a:ext uri="{FF2B5EF4-FFF2-40B4-BE49-F238E27FC236}">
                <a16:creationId xmlns:a16="http://schemas.microsoft.com/office/drawing/2014/main" id="{FDB36BC6-B501-448D-878D-792C10F22617}"/>
              </a:ext>
            </a:extLst>
          </p:cNvPr>
          <p:cNvSpPr/>
          <p:nvPr/>
        </p:nvSpPr>
        <p:spPr>
          <a:xfrm>
            <a:off x="721895" y="4778286"/>
            <a:ext cx="10895798" cy="1677382"/>
          </a:xfrm>
          <a:prstGeom prst="rect">
            <a:avLst/>
          </a:prstGeom>
        </p:spPr>
        <p:txBody>
          <a:bodyPr wrap="square">
            <a:spAutoFit/>
          </a:bodyPr>
          <a:lstStyle/>
          <a:p>
            <a:pPr algn="just">
              <a:spcBef>
                <a:spcPts val="600"/>
              </a:spcBef>
              <a:buSzPct val="70000"/>
              <a:defRPr/>
            </a:pPr>
            <a:r>
              <a:rPr lang="en-GB" sz="2000" dirty="0">
                <a:solidFill>
                  <a:schemeClr val="accent1"/>
                </a:solidFill>
                <a:ea typeface="Tahoma" panose="020B0604030504040204" pitchFamily="34" charset="0"/>
                <a:cs typeface="Tahoma" panose="020B0604030504040204" pitchFamily="34" charset="0"/>
              </a:rPr>
              <a:t>Vendor registration in KPO Vendor Database does not guarantee the participation in a tender or contract award, but suggests that a registered company </a:t>
            </a:r>
            <a:r>
              <a:rPr lang="en-US" sz="2000" dirty="0">
                <a:solidFill>
                  <a:schemeClr val="accent1"/>
                </a:solidFill>
                <a:ea typeface="Tahoma" panose="020B0604030504040204" pitchFamily="34" charset="0"/>
                <a:cs typeface="Tahoma" panose="020B0604030504040204" pitchFamily="34" charset="0"/>
              </a:rPr>
              <a:t>may </a:t>
            </a:r>
            <a:r>
              <a:rPr lang="en-GB" sz="2000" dirty="0">
                <a:solidFill>
                  <a:schemeClr val="accent1"/>
                </a:solidFill>
                <a:ea typeface="Tahoma" panose="020B0604030504040204" pitchFamily="34" charset="0"/>
                <a:cs typeface="Tahoma" panose="020B0604030504040204" pitchFamily="34" charset="0"/>
              </a:rPr>
              <a:t>be considered as a market research participant </a:t>
            </a:r>
            <a:r>
              <a:rPr lang="en-US" sz="2000" dirty="0">
                <a:solidFill>
                  <a:schemeClr val="accent1"/>
                </a:solidFill>
                <a:ea typeface="Tahoma" panose="020B0604030504040204" pitchFamily="34" charset="0"/>
                <a:cs typeface="Tahoma" panose="020B0604030504040204" pitchFamily="34" charset="0"/>
              </a:rPr>
              <a:t>for provision of </a:t>
            </a:r>
            <a:r>
              <a:rPr lang="en-GB" sz="2000" dirty="0">
                <a:solidFill>
                  <a:schemeClr val="accent1"/>
                </a:solidFill>
                <a:ea typeface="Tahoma" panose="020B0604030504040204" pitchFamily="34" charset="0"/>
                <a:cs typeface="Tahoma" panose="020B0604030504040204" pitchFamily="34" charset="0"/>
              </a:rPr>
              <a:t>goods, works and services for further pre-qualification process or tender as the need arises.</a:t>
            </a:r>
          </a:p>
          <a:p>
            <a:pPr algn="just">
              <a:spcBef>
                <a:spcPts val="600"/>
              </a:spcBef>
              <a:buSzPct val="70000"/>
              <a:defRPr/>
            </a:pPr>
            <a:endParaRPr lang="en-GB" dirty="0">
              <a:solidFill>
                <a:schemeClr val="accent1"/>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0062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BB6359-9652-4107-8004-682F965A91B2}"/>
              </a:ext>
            </a:extLst>
          </p:cNvPr>
          <p:cNvSpPr>
            <a:spLocks noGrp="1"/>
          </p:cNvSpPr>
          <p:nvPr>
            <p:ph type="ftr" sz="quarter" idx="3"/>
          </p:nvPr>
        </p:nvSpPr>
        <p:spPr/>
        <p:txBody>
          <a:bodyPr/>
          <a:lstStyle/>
          <a:p>
            <a:pPr algn="ctr"/>
            <a:r>
              <a:rPr lang="en-GB" sz="800" dirty="0"/>
              <a:t> 14/06/2022                                                                                                                                                                                                          CONFIDENTIAL                                                                                                                                              KARACHAGANAK PETROLEUM OPERATING B.V</a:t>
            </a:r>
          </a:p>
        </p:txBody>
      </p:sp>
      <p:sp>
        <p:nvSpPr>
          <p:cNvPr id="3" name="Slide Number Placeholder 2">
            <a:extLst>
              <a:ext uri="{FF2B5EF4-FFF2-40B4-BE49-F238E27FC236}">
                <a16:creationId xmlns:a16="http://schemas.microsoft.com/office/drawing/2014/main" id="{22995AF2-A5F8-4B0A-9EF7-F733B0F15CF2}"/>
              </a:ext>
            </a:extLst>
          </p:cNvPr>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18</a:t>
            </a:fld>
            <a:endParaRPr lang="it-IT" dirty="0"/>
          </a:p>
        </p:txBody>
      </p:sp>
      <p:sp>
        <p:nvSpPr>
          <p:cNvPr id="14" name="Title 1">
            <a:extLst>
              <a:ext uri="{FF2B5EF4-FFF2-40B4-BE49-F238E27FC236}">
                <a16:creationId xmlns:a16="http://schemas.microsoft.com/office/drawing/2014/main" id="{B5AEFB9A-7E2A-4BD0-8124-78B37B07AA9D}"/>
              </a:ext>
            </a:extLst>
          </p:cNvPr>
          <p:cNvSpPr txBox="1">
            <a:spLocks/>
          </p:cNvSpPr>
          <p:nvPr/>
        </p:nvSpPr>
        <p:spPr>
          <a:xfrm>
            <a:off x="7210" y="286871"/>
            <a:ext cx="12192000" cy="832023"/>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r>
              <a:rPr lang="en-GB" sz="3200" dirty="0">
                <a:solidFill>
                  <a:schemeClr val="accent1"/>
                </a:solidFill>
                <a:latin typeface="Calibri" panose="020F0502020204030204" pitchFamily="34" charset="0"/>
                <a:cs typeface="Calibri" panose="020F0502020204030204" pitchFamily="34" charset="0"/>
              </a:rPr>
              <a:t>VENDOR REGISTRATION </a:t>
            </a:r>
          </a:p>
        </p:txBody>
      </p:sp>
      <p:sp>
        <p:nvSpPr>
          <p:cNvPr id="7" name="Content Placeholder 2">
            <a:extLst>
              <a:ext uri="{FF2B5EF4-FFF2-40B4-BE49-F238E27FC236}">
                <a16:creationId xmlns:a16="http://schemas.microsoft.com/office/drawing/2014/main" id="{3FBA6906-4A4F-4F77-86E3-2D5F22B2C6B2}"/>
              </a:ext>
            </a:extLst>
          </p:cNvPr>
          <p:cNvSpPr txBox="1">
            <a:spLocks/>
          </p:cNvSpPr>
          <p:nvPr/>
        </p:nvSpPr>
        <p:spPr>
          <a:xfrm>
            <a:off x="1040235" y="1325461"/>
            <a:ext cx="10762214" cy="50333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rgbClr val="FFC000"/>
              </a:buClr>
              <a:buSzPct val="108000"/>
              <a:buFont typeface="Wingdings" panose="05000000000000000000" pitchFamily="2" charset="2"/>
              <a:buChar char="§"/>
            </a:pPr>
            <a:r>
              <a:rPr lang="en-GB" sz="2000" dirty="0">
                <a:solidFill>
                  <a:schemeClr val="accent1"/>
                </a:solidFill>
                <a:cs typeface="Calibri" panose="020F0502020204030204" pitchFamily="34" charset="0"/>
              </a:rPr>
              <a:t>To register in KPO Vendor Database</a:t>
            </a:r>
            <a:r>
              <a:rPr lang="ru-RU" sz="2000" dirty="0">
                <a:solidFill>
                  <a:schemeClr val="accent1"/>
                </a:solidFill>
                <a:cs typeface="Calibri" panose="020F0502020204030204" pitchFamily="34" charset="0"/>
              </a:rPr>
              <a:t>, </a:t>
            </a:r>
            <a:r>
              <a:rPr lang="en-US" sz="2000" dirty="0">
                <a:solidFill>
                  <a:schemeClr val="accent1"/>
                </a:solidFill>
                <a:cs typeface="Calibri" panose="020F0502020204030204" pitchFamily="34" charset="0"/>
              </a:rPr>
              <a:t>potential supplies shall</a:t>
            </a:r>
            <a:r>
              <a:rPr lang="ru-RU" sz="2000" dirty="0">
                <a:solidFill>
                  <a:schemeClr val="accent1"/>
                </a:solidFill>
                <a:cs typeface="Calibri" panose="020F0502020204030204" pitchFamily="34" charset="0"/>
              </a:rPr>
              <a:t>:</a:t>
            </a:r>
            <a:endParaRPr lang="en-GB" sz="2000" dirty="0">
              <a:solidFill>
                <a:schemeClr val="accent1"/>
              </a:solidFill>
              <a:cs typeface="Calibri" panose="020F0502020204030204" pitchFamily="34" charset="0"/>
            </a:endParaRPr>
          </a:p>
          <a:p>
            <a:pPr marL="1063625" lvl="1" indent="-342900">
              <a:buClr>
                <a:srgbClr val="FFC000"/>
              </a:buClr>
              <a:buSzPct val="70000"/>
              <a:buFont typeface="Wingdings" panose="05000000000000000000" pitchFamily="2" charset="2"/>
              <a:buChar char="§"/>
            </a:pPr>
            <a:r>
              <a:rPr lang="en-US" sz="2000" dirty="0">
                <a:solidFill>
                  <a:schemeClr val="accent1"/>
                </a:solidFill>
                <a:cs typeface="Calibri" panose="020F0502020204030204" pitchFamily="34" charset="0"/>
              </a:rPr>
              <a:t>Download a </a:t>
            </a:r>
            <a:r>
              <a:rPr lang="en-GB" sz="2000" dirty="0">
                <a:solidFill>
                  <a:schemeClr val="accent1"/>
                </a:solidFill>
                <a:cs typeface="Calibri" panose="020F0502020204030204" pitchFamily="34" charset="0"/>
              </a:rPr>
              <a:t>questionnaire on KPO website </a:t>
            </a:r>
            <a:r>
              <a:rPr lang="ru-RU" sz="2000" dirty="0">
                <a:solidFill>
                  <a:schemeClr val="accent1"/>
                </a:solidFill>
                <a:cs typeface="Calibri" panose="020F0502020204030204" pitchFamily="34" charset="0"/>
              </a:rPr>
              <a:t>– </a:t>
            </a:r>
            <a:r>
              <a:rPr kumimoji="0" lang="en-US" sz="20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https://kpo.kz/ru/postavshchikam/registracija-v-baze-dannykh-postavshchikov-kpo</a:t>
            </a:r>
            <a:endParaRPr lang="ru-RU" sz="2000" dirty="0">
              <a:solidFill>
                <a:srgbClr val="C00000"/>
              </a:solidFill>
              <a:cs typeface="Calibri" panose="020F0502020204030204" pitchFamily="34" charset="0"/>
            </a:endParaRPr>
          </a:p>
          <a:p>
            <a:pPr marL="1063625" lvl="1" indent="-342900">
              <a:buClr>
                <a:srgbClr val="FFC000"/>
              </a:buClr>
              <a:buSzPct val="70000"/>
              <a:buFont typeface="Wingdings" panose="05000000000000000000" pitchFamily="2" charset="2"/>
              <a:buChar char="§"/>
            </a:pPr>
            <a:r>
              <a:rPr lang="en-GB" sz="2000" dirty="0">
                <a:solidFill>
                  <a:schemeClr val="accent1"/>
                </a:solidFill>
                <a:cs typeface="Calibri" panose="020F0502020204030204" pitchFamily="34" charset="0"/>
              </a:rPr>
              <a:t>Fill in the questionnaire for the preliminary vendor assessment</a:t>
            </a:r>
            <a:r>
              <a:rPr lang="ru-RU" sz="2000" dirty="0">
                <a:solidFill>
                  <a:schemeClr val="accent1"/>
                </a:solidFill>
                <a:cs typeface="Calibri" panose="020F0502020204030204" pitchFamily="34" charset="0"/>
              </a:rPr>
              <a:t> </a:t>
            </a:r>
            <a:r>
              <a:rPr lang="en-US" sz="2000" dirty="0">
                <a:solidFill>
                  <a:schemeClr val="accent1"/>
                </a:solidFill>
                <a:cs typeface="Calibri" panose="020F0502020204030204" pitchFamily="34" charset="0"/>
              </a:rPr>
              <a:t>and indicate activity codes</a:t>
            </a:r>
            <a:endParaRPr lang="ru-RU" sz="2000" dirty="0">
              <a:solidFill>
                <a:schemeClr val="accent1"/>
              </a:solidFill>
              <a:cs typeface="Calibri" panose="020F0502020204030204" pitchFamily="34" charset="0"/>
            </a:endParaRPr>
          </a:p>
          <a:p>
            <a:pPr marL="1063625" lvl="1" indent="-342900">
              <a:buClr>
                <a:srgbClr val="FFC000"/>
              </a:buClr>
              <a:buSzPct val="70000"/>
              <a:buFont typeface="Wingdings" panose="05000000000000000000" pitchFamily="2" charset="2"/>
              <a:buChar char="§"/>
            </a:pPr>
            <a:r>
              <a:rPr lang="en-GB" sz="2000" dirty="0">
                <a:solidFill>
                  <a:schemeClr val="accent1"/>
                </a:solidFill>
                <a:cs typeface="Calibri" panose="020F0502020204030204" pitchFamily="34" charset="0"/>
              </a:rPr>
              <a:t>Attach copies of required documents</a:t>
            </a:r>
            <a:endParaRPr lang="ru-RU" sz="2000" dirty="0">
              <a:solidFill>
                <a:schemeClr val="accent1"/>
              </a:solidFill>
              <a:cs typeface="Calibri" panose="020F0502020204030204" pitchFamily="34" charset="0"/>
            </a:endParaRPr>
          </a:p>
          <a:p>
            <a:pPr marL="1063625" lvl="1" indent="-342900">
              <a:buClr>
                <a:srgbClr val="FFC000"/>
              </a:buClr>
              <a:buSzPct val="70000"/>
              <a:buFont typeface="Wingdings" panose="05000000000000000000" pitchFamily="2" charset="2"/>
              <a:buChar char="§"/>
            </a:pPr>
            <a:r>
              <a:rPr lang="en-US" sz="2000" dirty="0">
                <a:solidFill>
                  <a:schemeClr val="accent1"/>
                </a:solidFill>
                <a:cs typeface="Calibri" panose="020F0502020204030204" pitchFamily="34" charset="0"/>
              </a:rPr>
              <a:t>Submit the completed pack of documents for vendor assessment and registration by e-mail at </a:t>
            </a:r>
            <a:r>
              <a:rPr lang="en-GB" sz="2000" dirty="0">
                <a:solidFill>
                  <a:srgbClr val="C00000"/>
                </a:solidFill>
                <a:cs typeface="Calibri" panose="020F0502020204030204" pitchFamily="34" charset="0"/>
                <a:hlinkClick r:id="rId3">
                  <a:extLst>
                    <a:ext uri="{A12FA001-AC4F-418D-AE19-62706E023703}">
                      <ahyp:hlinkClr xmlns:ahyp="http://schemas.microsoft.com/office/drawing/2018/hyperlinkcolor" val="tx"/>
                    </a:ext>
                  </a:extLst>
                </a:hlinkClick>
              </a:rPr>
              <a:t>MIVQ@kpo.kz </a:t>
            </a:r>
            <a:endParaRPr lang="ru-RU" sz="2000" dirty="0">
              <a:solidFill>
                <a:srgbClr val="C00000"/>
              </a:solidFill>
              <a:cs typeface="Calibri" panose="020F0502020204030204" pitchFamily="34" charset="0"/>
            </a:endParaRPr>
          </a:p>
          <a:p>
            <a:pPr marL="1063625" lvl="1" indent="-342900">
              <a:buClr>
                <a:srgbClr val="FFC000"/>
              </a:buClr>
              <a:buSzPct val="70000"/>
              <a:buFont typeface="Wingdings" panose="05000000000000000000" pitchFamily="2" charset="2"/>
              <a:buChar char="§"/>
            </a:pPr>
            <a:r>
              <a:rPr lang="en-US" sz="2000" dirty="0">
                <a:solidFill>
                  <a:schemeClr val="accent1"/>
                </a:solidFill>
                <a:cs typeface="Calibri" panose="020F0502020204030204" pitchFamily="34" charset="0"/>
              </a:rPr>
              <a:t>Contact phone</a:t>
            </a:r>
            <a:r>
              <a:rPr lang="ru-RU" sz="2000" dirty="0">
                <a:solidFill>
                  <a:schemeClr val="accent1"/>
                </a:solidFill>
                <a:cs typeface="Calibri" panose="020F0502020204030204" pitchFamily="34" charset="0"/>
              </a:rPr>
              <a:t>: +7 (711336) </a:t>
            </a:r>
            <a:r>
              <a:rPr lang="en-US" sz="2000" dirty="0" err="1">
                <a:solidFill>
                  <a:schemeClr val="accent1"/>
                </a:solidFill>
                <a:cs typeface="Calibri" panose="020F0502020204030204" pitchFamily="34" charset="0"/>
              </a:rPr>
              <a:t>ext</a:t>
            </a:r>
            <a:r>
              <a:rPr lang="ru-RU" sz="2000" dirty="0">
                <a:solidFill>
                  <a:schemeClr val="accent1"/>
                </a:solidFill>
                <a:cs typeface="Calibri" panose="020F0502020204030204" pitchFamily="34" charset="0"/>
              </a:rPr>
              <a:t>. </a:t>
            </a:r>
            <a:r>
              <a:rPr lang="en-US" sz="2000" dirty="0">
                <a:solidFill>
                  <a:schemeClr val="accent1"/>
                </a:solidFill>
                <a:cs typeface="Calibri" panose="020F0502020204030204" pitchFamily="34" charset="0"/>
              </a:rPr>
              <a:t>4943, 4946, 2192</a:t>
            </a:r>
          </a:p>
          <a:p>
            <a:pPr marL="720725" lvl="1" indent="0">
              <a:buClr>
                <a:srgbClr val="004990"/>
              </a:buClr>
              <a:buNone/>
            </a:pPr>
            <a:endParaRPr lang="ru-RU" sz="2000" dirty="0">
              <a:solidFill>
                <a:schemeClr val="accent1"/>
              </a:solidFill>
              <a:cs typeface="Calibri" panose="020F0502020204030204" pitchFamily="34" charset="0"/>
            </a:endParaRPr>
          </a:p>
          <a:p>
            <a:pPr marL="228600" lvl="1">
              <a:spcBef>
                <a:spcPts val="1000"/>
              </a:spcBef>
              <a:spcAft>
                <a:spcPts val="600"/>
              </a:spcAft>
              <a:buClr>
                <a:srgbClr val="FFC000"/>
              </a:buClr>
              <a:buSzPct val="108000"/>
              <a:buFont typeface="Wingdings" panose="05000000000000000000" pitchFamily="2" charset="2"/>
              <a:buChar char="§"/>
              <a:defRPr/>
            </a:pPr>
            <a:r>
              <a:rPr lang="en-GB" sz="2000" dirty="0">
                <a:solidFill>
                  <a:schemeClr val="accent1"/>
                </a:solidFill>
                <a:cs typeface="Calibri" panose="020F0502020204030204" pitchFamily="34" charset="0"/>
              </a:rPr>
              <a:t>KPO encourages Suppliers to update registration data on an ongoing basis, related to:</a:t>
            </a:r>
          </a:p>
          <a:p>
            <a:pPr marL="1073150" lvl="2" indent="-352425" algn="just">
              <a:spcBef>
                <a:spcPts val="600"/>
              </a:spcBef>
              <a:buClr>
                <a:srgbClr val="FFC000"/>
              </a:buClr>
              <a:buSzPct val="70000"/>
              <a:buFont typeface="Wingdings" panose="05000000000000000000" pitchFamily="2" charset="2"/>
              <a:buChar char="§"/>
              <a:defRPr/>
            </a:pPr>
            <a:r>
              <a:rPr lang="en-GB" dirty="0">
                <a:solidFill>
                  <a:schemeClr val="accent1"/>
                </a:solidFill>
                <a:cs typeface="Calibri" panose="020F0502020204030204" pitchFamily="34" charset="0"/>
              </a:rPr>
              <a:t>Work Experience in the declared categories of goods, works, services </a:t>
            </a:r>
          </a:p>
          <a:p>
            <a:pPr marL="1073150" lvl="2" indent="-352425" algn="just">
              <a:spcBef>
                <a:spcPts val="600"/>
              </a:spcBef>
              <a:buClr>
                <a:srgbClr val="FFC000"/>
              </a:buClr>
              <a:buSzPct val="70000"/>
              <a:buFont typeface="Wingdings" panose="05000000000000000000" pitchFamily="2" charset="2"/>
              <a:buChar char="§"/>
              <a:defRPr/>
            </a:pPr>
            <a:r>
              <a:rPr lang="en-GB" dirty="0">
                <a:solidFill>
                  <a:schemeClr val="accent1"/>
                </a:solidFill>
                <a:cs typeface="Calibri" panose="020F0502020204030204" pitchFamily="34" charset="0"/>
              </a:rPr>
              <a:t>Certification, accreditation </a:t>
            </a:r>
          </a:p>
          <a:p>
            <a:pPr marL="1073150" lvl="2" indent="-352425" algn="just">
              <a:spcBef>
                <a:spcPts val="600"/>
              </a:spcBef>
              <a:buClr>
                <a:srgbClr val="FFC000"/>
              </a:buClr>
              <a:buSzPct val="70000"/>
              <a:buFont typeface="Wingdings" panose="05000000000000000000" pitchFamily="2" charset="2"/>
              <a:buChar char="§"/>
              <a:defRPr/>
            </a:pPr>
            <a:r>
              <a:rPr lang="en-GB" dirty="0">
                <a:solidFill>
                  <a:schemeClr val="accent1"/>
                </a:solidFill>
                <a:cs typeface="Calibri" panose="020F0502020204030204" pitchFamily="34" charset="0"/>
              </a:rPr>
              <a:t>Reorganization</a:t>
            </a:r>
          </a:p>
          <a:p>
            <a:pPr marL="1073150" lvl="2" indent="-352425" algn="just">
              <a:spcBef>
                <a:spcPts val="600"/>
              </a:spcBef>
              <a:buClr>
                <a:srgbClr val="FFC000"/>
              </a:buClr>
              <a:buSzPct val="70000"/>
              <a:buFont typeface="Wingdings" panose="05000000000000000000" pitchFamily="2" charset="2"/>
              <a:buChar char="§"/>
              <a:defRPr/>
            </a:pPr>
            <a:r>
              <a:rPr lang="en-GB" dirty="0">
                <a:solidFill>
                  <a:schemeClr val="accent1"/>
                </a:solidFill>
                <a:cs typeface="Calibri" panose="020F0502020204030204" pitchFamily="34" charset="0"/>
              </a:rPr>
              <a:t>Contact persons </a:t>
            </a:r>
          </a:p>
          <a:p>
            <a:pPr marL="0" indent="0" algn="just">
              <a:spcBef>
                <a:spcPts val="600"/>
              </a:spcBef>
              <a:buSzPct val="70000"/>
              <a:defRPr/>
            </a:pPr>
            <a:endParaRPr lang="ru-RU" sz="2200" dirty="0">
              <a:solidFill>
                <a:schemeClr val="accent1"/>
              </a:solidFill>
              <a:ea typeface="Tahoma" panose="020B0604030504040204" pitchFamily="34" charset="0"/>
              <a:cs typeface="Tahoma" panose="020B0604030504040204" pitchFamily="34" charset="0"/>
            </a:endParaRPr>
          </a:p>
          <a:p>
            <a:endParaRPr lang="en-GB" dirty="0">
              <a:solidFill>
                <a:schemeClr val="accent1"/>
              </a:solidFill>
            </a:endParaRPr>
          </a:p>
        </p:txBody>
      </p:sp>
    </p:spTree>
    <p:extLst>
      <p:ext uri="{BB962C8B-B14F-4D97-AF65-F5344CB8AC3E}">
        <p14:creationId xmlns:p14="http://schemas.microsoft.com/office/powerpoint/2010/main" val="3132882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A48F77-3954-44B4-99C6-EED804257E1D}"/>
              </a:ext>
            </a:extLst>
          </p:cNvPr>
          <p:cNvSpPr>
            <a:spLocks noGrp="1"/>
          </p:cNvSpPr>
          <p:nvPr>
            <p:ph type="ftr" sz="quarter" idx="3"/>
          </p:nvPr>
        </p:nvSpPr>
        <p:spPr/>
        <p:txBody>
          <a:bodyPr/>
          <a:lstStyle/>
          <a:p>
            <a:pPr algn="ctr"/>
            <a:r>
              <a:rPr lang="en-GB" sz="800" dirty="0"/>
              <a:t> 14/06/2022                                                                                                                                                                                                         </a:t>
            </a:r>
            <a:r>
              <a:rPr lang="en-GB" sz="800" dirty="0">
                <a:solidFill>
                  <a:schemeClr val="bg1"/>
                </a:solidFill>
              </a:rPr>
              <a:t>CONFIDENTIAL</a:t>
            </a:r>
            <a:r>
              <a:rPr lang="en-GB" sz="800" dirty="0"/>
              <a:t>                                                                                                                                              KARACHAGANAK PETROLEUM OPERATING B.V</a:t>
            </a:r>
          </a:p>
        </p:txBody>
      </p:sp>
      <p:sp>
        <p:nvSpPr>
          <p:cNvPr id="3" name="Slide Number Placeholder 2">
            <a:extLst>
              <a:ext uri="{FF2B5EF4-FFF2-40B4-BE49-F238E27FC236}">
                <a16:creationId xmlns:a16="http://schemas.microsoft.com/office/drawing/2014/main" id="{181DF50F-C0AB-4E9C-8A9C-8C0EBBE947FA}"/>
              </a:ext>
            </a:extLst>
          </p:cNvPr>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19</a:t>
            </a:fld>
            <a:endParaRPr lang="it-IT" dirty="0"/>
          </a:p>
        </p:txBody>
      </p:sp>
      <p:sp>
        <p:nvSpPr>
          <p:cNvPr id="4" name="Title 1">
            <a:extLst>
              <a:ext uri="{FF2B5EF4-FFF2-40B4-BE49-F238E27FC236}">
                <a16:creationId xmlns:a16="http://schemas.microsoft.com/office/drawing/2014/main" id="{301D90F9-9FB6-4015-8591-4D208BB58A73}"/>
              </a:ext>
            </a:extLst>
          </p:cNvPr>
          <p:cNvSpPr txBox="1">
            <a:spLocks/>
          </p:cNvSpPr>
          <p:nvPr/>
        </p:nvSpPr>
        <p:spPr>
          <a:xfrm>
            <a:off x="0" y="197491"/>
            <a:ext cx="12192000" cy="832023"/>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r>
              <a:rPr lang="en-GB" sz="3200" dirty="0">
                <a:solidFill>
                  <a:schemeClr val="accent1"/>
                </a:solidFill>
                <a:latin typeface="Calibri" panose="020F0502020204030204" pitchFamily="34" charset="0"/>
                <a:cs typeface="Calibri" panose="020F0502020204030204" pitchFamily="34" charset="0"/>
              </a:rPr>
              <a:t>MARKET RESEARCH</a:t>
            </a:r>
          </a:p>
        </p:txBody>
      </p:sp>
      <p:grpSp>
        <p:nvGrpSpPr>
          <p:cNvPr id="5" name="Group 4">
            <a:extLst>
              <a:ext uri="{FF2B5EF4-FFF2-40B4-BE49-F238E27FC236}">
                <a16:creationId xmlns:a16="http://schemas.microsoft.com/office/drawing/2014/main" id="{7F3B331C-5595-4C2A-8B66-18CC793D38B5}"/>
              </a:ext>
            </a:extLst>
          </p:cNvPr>
          <p:cNvGrpSpPr/>
          <p:nvPr/>
        </p:nvGrpSpPr>
        <p:grpSpPr>
          <a:xfrm>
            <a:off x="2224159" y="3763989"/>
            <a:ext cx="8722504" cy="1576221"/>
            <a:chOff x="1291353" y="1755670"/>
            <a:chExt cx="7025063" cy="1816297"/>
          </a:xfrm>
          <a:solidFill>
            <a:schemeClr val="bg2">
              <a:lumMod val="50000"/>
            </a:schemeClr>
          </a:solidFill>
        </p:grpSpPr>
        <p:sp>
          <p:nvSpPr>
            <p:cNvPr id="6" name="Block Arc 5">
              <a:extLst>
                <a:ext uri="{FF2B5EF4-FFF2-40B4-BE49-F238E27FC236}">
                  <a16:creationId xmlns:a16="http://schemas.microsoft.com/office/drawing/2014/main" id="{53C2D382-F2C3-4ADB-9773-B120032D55EF}"/>
                </a:ext>
              </a:extLst>
            </p:cNvPr>
            <p:cNvSpPr/>
            <p:nvPr/>
          </p:nvSpPr>
          <p:spPr>
            <a:xfrm>
              <a:off x="6500119" y="1755670"/>
              <a:ext cx="1816297" cy="1816297"/>
            </a:xfrm>
            <a:prstGeom prst="blockArc">
              <a:avLst>
                <a:gd name="adj1" fmla="val 16127381"/>
                <a:gd name="adj2" fmla="val 5490194"/>
                <a:gd name="adj3" fmla="val 40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7" name="Rectangle 6">
              <a:extLst>
                <a:ext uri="{FF2B5EF4-FFF2-40B4-BE49-F238E27FC236}">
                  <a16:creationId xmlns:a16="http://schemas.microsoft.com/office/drawing/2014/main" id="{9A0756C8-E6EA-4211-B3D6-9CE0DFD8E110}"/>
                </a:ext>
              </a:extLst>
            </p:cNvPr>
            <p:cNvSpPr/>
            <p:nvPr/>
          </p:nvSpPr>
          <p:spPr>
            <a:xfrm>
              <a:off x="1291353" y="1755670"/>
              <a:ext cx="6156000" cy="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8" name="Rectangle 7">
              <a:extLst>
                <a:ext uri="{FF2B5EF4-FFF2-40B4-BE49-F238E27FC236}">
                  <a16:creationId xmlns:a16="http://schemas.microsoft.com/office/drawing/2014/main" id="{CB8055B9-0F88-4563-8CB0-8A330949732B}"/>
                </a:ext>
              </a:extLst>
            </p:cNvPr>
            <p:cNvSpPr/>
            <p:nvPr/>
          </p:nvSpPr>
          <p:spPr>
            <a:xfrm>
              <a:off x="2340248" y="3499967"/>
              <a:ext cx="5112000" cy="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9" name="Group 8">
            <a:extLst>
              <a:ext uri="{FF2B5EF4-FFF2-40B4-BE49-F238E27FC236}">
                <a16:creationId xmlns:a16="http://schemas.microsoft.com/office/drawing/2014/main" id="{CABE6016-1736-4F77-ADDE-F03C5E765B26}"/>
              </a:ext>
            </a:extLst>
          </p:cNvPr>
          <p:cNvGrpSpPr/>
          <p:nvPr/>
        </p:nvGrpSpPr>
        <p:grpSpPr>
          <a:xfrm>
            <a:off x="1592469" y="3231268"/>
            <a:ext cx="1135343" cy="1128501"/>
            <a:chOff x="5364088" y="2787774"/>
            <a:chExt cx="914400" cy="914400"/>
          </a:xfrm>
        </p:grpSpPr>
        <p:sp>
          <p:nvSpPr>
            <p:cNvPr id="10" name="Oval 9">
              <a:extLst>
                <a:ext uri="{FF2B5EF4-FFF2-40B4-BE49-F238E27FC236}">
                  <a16:creationId xmlns:a16="http://schemas.microsoft.com/office/drawing/2014/main" id="{36324F0E-3F47-4EA2-BF51-1E4DAC6B810F}"/>
                </a:ext>
              </a:extLst>
            </p:cNvPr>
            <p:cNvSpPr/>
            <p:nvPr/>
          </p:nvSpPr>
          <p:spPr>
            <a:xfrm>
              <a:off x="5364088" y="2787774"/>
              <a:ext cx="914400" cy="91440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1" name="Oval 10">
              <a:extLst>
                <a:ext uri="{FF2B5EF4-FFF2-40B4-BE49-F238E27FC236}">
                  <a16:creationId xmlns:a16="http://schemas.microsoft.com/office/drawing/2014/main" id="{F4E69AFE-0B43-4AC7-8914-6D3917EDDD3B}"/>
                </a:ext>
              </a:extLst>
            </p:cNvPr>
            <p:cNvSpPr/>
            <p:nvPr/>
          </p:nvSpPr>
          <p:spPr>
            <a:xfrm>
              <a:off x="5443245" y="2866932"/>
              <a:ext cx="756084" cy="75608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12" name="Group 11">
            <a:extLst>
              <a:ext uri="{FF2B5EF4-FFF2-40B4-BE49-F238E27FC236}">
                <a16:creationId xmlns:a16="http://schemas.microsoft.com/office/drawing/2014/main" id="{7CE3A04F-7A60-482D-8908-3FF8AEB88834}"/>
              </a:ext>
            </a:extLst>
          </p:cNvPr>
          <p:cNvGrpSpPr/>
          <p:nvPr/>
        </p:nvGrpSpPr>
        <p:grpSpPr>
          <a:xfrm>
            <a:off x="4929319" y="3231268"/>
            <a:ext cx="1135343" cy="1128501"/>
            <a:chOff x="5364088" y="2787774"/>
            <a:chExt cx="914400" cy="914400"/>
          </a:xfrm>
        </p:grpSpPr>
        <p:sp>
          <p:nvSpPr>
            <p:cNvPr id="13" name="Oval 12">
              <a:extLst>
                <a:ext uri="{FF2B5EF4-FFF2-40B4-BE49-F238E27FC236}">
                  <a16:creationId xmlns:a16="http://schemas.microsoft.com/office/drawing/2014/main" id="{84CC036E-D80D-4C9A-ADCD-F0EDA582C7CF}"/>
                </a:ext>
              </a:extLst>
            </p:cNvPr>
            <p:cNvSpPr/>
            <p:nvPr/>
          </p:nvSpPr>
          <p:spPr>
            <a:xfrm>
              <a:off x="5364088" y="2787774"/>
              <a:ext cx="914400" cy="91440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4" name="Oval 13">
              <a:extLst>
                <a:ext uri="{FF2B5EF4-FFF2-40B4-BE49-F238E27FC236}">
                  <a16:creationId xmlns:a16="http://schemas.microsoft.com/office/drawing/2014/main" id="{0A8DA202-C933-41E9-BB5D-67514C17DC0E}"/>
                </a:ext>
              </a:extLst>
            </p:cNvPr>
            <p:cNvSpPr/>
            <p:nvPr/>
          </p:nvSpPr>
          <p:spPr>
            <a:xfrm>
              <a:off x="5443246" y="2866932"/>
              <a:ext cx="756084" cy="75608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15" name="Group 14">
            <a:extLst>
              <a:ext uri="{FF2B5EF4-FFF2-40B4-BE49-F238E27FC236}">
                <a16:creationId xmlns:a16="http://schemas.microsoft.com/office/drawing/2014/main" id="{AE10FDFE-339A-4628-90F9-16A29EDB399A}"/>
              </a:ext>
            </a:extLst>
          </p:cNvPr>
          <p:cNvGrpSpPr/>
          <p:nvPr/>
        </p:nvGrpSpPr>
        <p:grpSpPr>
          <a:xfrm>
            <a:off x="8266169" y="3231268"/>
            <a:ext cx="1135343" cy="1128501"/>
            <a:chOff x="5364088" y="2787774"/>
            <a:chExt cx="914400" cy="914400"/>
          </a:xfrm>
        </p:grpSpPr>
        <p:sp>
          <p:nvSpPr>
            <p:cNvPr id="16" name="Oval 15">
              <a:extLst>
                <a:ext uri="{FF2B5EF4-FFF2-40B4-BE49-F238E27FC236}">
                  <a16:creationId xmlns:a16="http://schemas.microsoft.com/office/drawing/2014/main" id="{A597F9C4-4AF6-4CA5-A609-C73BD7E20872}"/>
                </a:ext>
              </a:extLst>
            </p:cNvPr>
            <p:cNvSpPr/>
            <p:nvPr/>
          </p:nvSpPr>
          <p:spPr>
            <a:xfrm>
              <a:off x="5364088" y="2787774"/>
              <a:ext cx="914400" cy="91440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7" name="Oval 16">
              <a:extLst>
                <a:ext uri="{FF2B5EF4-FFF2-40B4-BE49-F238E27FC236}">
                  <a16:creationId xmlns:a16="http://schemas.microsoft.com/office/drawing/2014/main" id="{E2FDCD34-0836-4038-A9A4-425E6274D200}"/>
                </a:ext>
              </a:extLst>
            </p:cNvPr>
            <p:cNvSpPr/>
            <p:nvPr/>
          </p:nvSpPr>
          <p:spPr>
            <a:xfrm>
              <a:off x="5443246" y="2866932"/>
              <a:ext cx="756084" cy="75608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18" name="Group 17">
            <a:extLst>
              <a:ext uri="{FF2B5EF4-FFF2-40B4-BE49-F238E27FC236}">
                <a16:creationId xmlns:a16="http://schemas.microsoft.com/office/drawing/2014/main" id="{0635A129-ED4F-41D8-BD44-453E791F34B4}"/>
              </a:ext>
            </a:extLst>
          </p:cNvPr>
          <p:cNvGrpSpPr/>
          <p:nvPr/>
        </p:nvGrpSpPr>
        <p:grpSpPr>
          <a:xfrm>
            <a:off x="3348584" y="4730439"/>
            <a:ext cx="1135343" cy="1128501"/>
            <a:chOff x="5364087" y="2787774"/>
            <a:chExt cx="914400" cy="914400"/>
          </a:xfrm>
        </p:grpSpPr>
        <p:sp>
          <p:nvSpPr>
            <p:cNvPr id="19" name="Oval 18">
              <a:extLst>
                <a:ext uri="{FF2B5EF4-FFF2-40B4-BE49-F238E27FC236}">
                  <a16:creationId xmlns:a16="http://schemas.microsoft.com/office/drawing/2014/main" id="{284E7586-FD5E-4CA1-BDD1-8A1C0AA5D7AE}"/>
                </a:ext>
              </a:extLst>
            </p:cNvPr>
            <p:cNvSpPr/>
            <p:nvPr/>
          </p:nvSpPr>
          <p:spPr>
            <a:xfrm>
              <a:off x="5364087" y="2787774"/>
              <a:ext cx="914400" cy="914400"/>
            </a:xfrm>
            <a:prstGeom prst="ellipse">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0" name="Oval 19">
              <a:extLst>
                <a:ext uri="{FF2B5EF4-FFF2-40B4-BE49-F238E27FC236}">
                  <a16:creationId xmlns:a16="http://schemas.microsoft.com/office/drawing/2014/main" id="{82032E55-45EB-4E7B-981F-AA50A7126CCF}"/>
                </a:ext>
              </a:extLst>
            </p:cNvPr>
            <p:cNvSpPr/>
            <p:nvPr/>
          </p:nvSpPr>
          <p:spPr>
            <a:xfrm>
              <a:off x="5443246" y="2866932"/>
              <a:ext cx="756084" cy="75608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21" name="Group 20">
            <a:extLst>
              <a:ext uri="{FF2B5EF4-FFF2-40B4-BE49-F238E27FC236}">
                <a16:creationId xmlns:a16="http://schemas.microsoft.com/office/drawing/2014/main" id="{9D7CAF1F-61C4-40F8-8879-685CA363C2C2}"/>
              </a:ext>
            </a:extLst>
          </p:cNvPr>
          <p:cNvGrpSpPr/>
          <p:nvPr/>
        </p:nvGrpSpPr>
        <p:grpSpPr>
          <a:xfrm>
            <a:off x="6685435" y="4730439"/>
            <a:ext cx="1135343" cy="1128501"/>
            <a:chOff x="5364088" y="2787774"/>
            <a:chExt cx="914400" cy="914400"/>
          </a:xfrm>
        </p:grpSpPr>
        <p:sp>
          <p:nvSpPr>
            <p:cNvPr id="22" name="Oval 21">
              <a:extLst>
                <a:ext uri="{FF2B5EF4-FFF2-40B4-BE49-F238E27FC236}">
                  <a16:creationId xmlns:a16="http://schemas.microsoft.com/office/drawing/2014/main" id="{61AEA8B7-A9E8-4BD3-9D48-0B88A9F26D2A}"/>
                </a:ext>
              </a:extLst>
            </p:cNvPr>
            <p:cNvSpPr/>
            <p:nvPr/>
          </p:nvSpPr>
          <p:spPr>
            <a:xfrm>
              <a:off x="5364088" y="2787774"/>
              <a:ext cx="914400" cy="91440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3" name="Oval 22">
              <a:extLst>
                <a:ext uri="{FF2B5EF4-FFF2-40B4-BE49-F238E27FC236}">
                  <a16:creationId xmlns:a16="http://schemas.microsoft.com/office/drawing/2014/main" id="{5B4C737A-0521-42C7-962F-CE96272163EE}"/>
                </a:ext>
              </a:extLst>
            </p:cNvPr>
            <p:cNvSpPr/>
            <p:nvPr/>
          </p:nvSpPr>
          <p:spPr>
            <a:xfrm>
              <a:off x="5443246" y="2866932"/>
              <a:ext cx="756084" cy="7560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24" name="Group 23">
            <a:extLst>
              <a:ext uri="{FF2B5EF4-FFF2-40B4-BE49-F238E27FC236}">
                <a16:creationId xmlns:a16="http://schemas.microsoft.com/office/drawing/2014/main" id="{58889DC1-7D56-4CC0-995A-A6E5B2687EEA}"/>
              </a:ext>
            </a:extLst>
          </p:cNvPr>
          <p:cNvGrpSpPr/>
          <p:nvPr/>
        </p:nvGrpSpPr>
        <p:grpSpPr>
          <a:xfrm>
            <a:off x="3638099" y="3606198"/>
            <a:ext cx="380935" cy="378639"/>
            <a:chOff x="1547664" y="3147814"/>
            <a:chExt cx="720080" cy="720080"/>
          </a:xfrm>
        </p:grpSpPr>
        <p:sp>
          <p:nvSpPr>
            <p:cNvPr id="25" name="Oval 24">
              <a:extLst>
                <a:ext uri="{FF2B5EF4-FFF2-40B4-BE49-F238E27FC236}">
                  <a16:creationId xmlns:a16="http://schemas.microsoft.com/office/drawing/2014/main" id="{AD23F211-BD2B-4C5F-85AF-43E8EDD891F6}"/>
                </a:ext>
              </a:extLst>
            </p:cNvPr>
            <p:cNvSpPr/>
            <p:nvPr/>
          </p:nvSpPr>
          <p:spPr>
            <a:xfrm>
              <a:off x="1547664" y="3147814"/>
              <a:ext cx="720080" cy="72008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6" name="Chevron 19">
              <a:extLst>
                <a:ext uri="{FF2B5EF4-FFF2-40B4-BE49-F238E27FC236}">
                  <a16:creationId xmlns:a16="http://schemas.microsoft.com/office/drawing/2014/main" id="{D86109E9-9E6C-4B7B-874F-158ACC2CDF98}"/>
                </a:ext>
              </a:extLst>
            </p:cNvPr>
            <p:cNvSpPr/>
            <p:nvPr/>
          </p:nvSpPr>
          <p:spPr>
            <a:xfrm>
              <a:off x="1741237" y="3312127"/>
              <a:ext cx="391455" cy="39145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grpSp>
      <p:grpSp>
        <p:nvGrpSpPr>
          <p:cNvPr id="27" name="Group 26">
            <a:extLst>
              <a:ext uri="{FF2B5EF4-FFF2-40B4-BE49-F238E27FC236}">
                <a16:creationId xmlns:a16="http://schemas.microsoft.com/office/drawing/2014/main" id="{63D88AB4-20A5-4E2D-AB30-DFE1E761B1B4}"/>
              </a:ext>
            </a:extLst>
          </p:cNvPr>
          <p:cNvGrpSpPr/>
          <p:nvPr/>
        </p:nvGrpSpPr>
        <p:grpSpPr>
          <a:xfrm>
            <a:off x="6974949" y="3606198"/>
            <a:ext cx="380935" cy="378639"/>
            <a:chOff x="1547664" y="3147814"/>
            <a:chExt cx="720080" cy="720080"/>
          </a:xfrm>
        </p:grpSpPr>
        <p:sp>
          <p:nvSpPr>
            <p:cNvPr id="28" name="Oval 27">
              <a:extLst>
                <a:ext uri="{FF2B5EF4-FFF2-40B4-BE49-F238E27FC236}">
                  <a16:creationId xmlns:a16="http://schemas.microsoft.com/office/drawing/2014/main" id="{6DABD648-02EE-441E-BBF2-B8F6EA5AE06E}"/>
                </a:ext>
              </a:extLst>
            </p:cNvPr>
            <p:cNvSpPr/>
            <p:nvPr/>
          </p:nvSpPr>
          <p:spPr>
            <a:xfrm>
              <a:off x="1547664" y="3147814"/>
              <a:ext cx="720080" cy="72008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9" name="Chevron 24">
              <a:extLst>
                <a:ext uri="{FF2B5EF4-FFF2-40B4-BE49-F238E27FC236}">
                  <a16:creationId xmlns:a16="http://schemas.microsoft.com/office/drawing/2014/main" id="{C4E33874-2613-4124-9291-83ECC7B8624D}"/>
                </a:ext>
              </a:extLst>
            </p:cNvPr>
            <p:cNvSpPr/>
            <p:nvPr/>
          </p:nvSpPr>
          <p:spPr>
            <a:xfrm>
              <a:off x="1741237" y="3312127"/>
              <a:ext cx="391455" cy="39145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grpSp>
      <p:grpSp>
        <p:nvGrpSpPr>
          <p:cNvPr id="30" name="Group 29">
            <a:extLst>
              <a:ext uri="{FF2B5EF4-FFF2-40B4-BE49-F238E27FC236}">
                <a16:creationId xmlns:a16="http://schemas.microsoft.com/office/drawing/2014/main" id="{A61684B4-FF0D-4961-AD19-263510F61406}"/>
              </a:ext>
            </a:extLst>
          </p:cNvPr>
          <p:cNvGrpSpPr/>
          <p:nvPr/>
        </p:nvGrpSpPr>
        <p:grpSpPr>
          <a:xfrm rot="10800000">
            <a:off x="5394214" y="5105371"/>
            <a:ext cx="380935" cy="378639"/>
            <a:chOff x="1547664" y="3147814"/>
            <a:chExt cx="720080" cy="720080"/>
          </a:xfrm>
        </p:grpSpPr>
        <p:sp>
          <p:nvSpPr>
            <p:cNvPr id="31" name="Oval 30">
              <a:extLst>
                <a:ext uri="{FF2B5EF4-FFF2-40B4-BE49-F238E27FC236}">
                  <a16:creationId xmlns:a16="http://schemas.microsoft.com/office/drawing/2014/main" id="{38B97BE8-7BB0-4830-AD41-6414C2D130FE}"/>
                </a:ext>
              </a:extLst>
            </p:cNvPr>
            <p:cNvSpPr/>
            <p:nvPr/>
          </p:nvSpPr>
          <p:spPr>
            <a:xfrm>
              <a:off x="1547664" y="3147814"/>
              <a:ext cx="720080" cy="72008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2" name="Chevron 27">
              <a:extLst>
                <a:ext uri="{FF2B5EF4-FFF2-40B4-BE49-F238E27FC236}">
                  <a16:creationId xmlns:a16="http://schemas.microsoft.com/office/drawing/2014/main" id="{FEC82A00-76CE-4E60-99BD-309F8794128A}"/>
                </a:ext>
              </a:extLst>
            </p:cNvPr>
            <p:cNvSpPr/>
            <p:nvPr/>
          </p:nvSpPr>
          <p:spPr>
            <a:xfrm>
              <a:off x="1741237" y="3312127"/>
              <a:ext cx="391455" cy="39145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grpSp>
      <p:grpSp>
        <p:nvGrpSpPr>
          <p:cNvPr id="33" name="Group 32">
            <a:extLst>
              <a:ext uri="{FF2B5EF4-FFF2-40B4-BE49-F238E27FC236}">
                <a16:creationId xmlns:a16="http://schemas.microsoft.com/office/drawing/2014/main" id="{D5F3C697-4C6E-4A73-916C-4F5ACF51EBC6}"/>
              </a:ext>
            </a:extLst>
          </p:cNvPr>
          <p:cNvGrpSpPr/>
          <p:nvPr/>
        </p:nvGrpSpPr>
        <p:grpSpPr>
          <a:xfrm rot="5400000">
            <a:off x="10679590" y="4034666"/>
            <a:ext cx="378639" cy="380935"/>
            <a:chOff x="1547664" y="3147814"/>
            <a:chExt cx="720080" cy="720080"/>
          </a:xfrm>
        </p:grpSpPr>
        <p:sp>
          <p:nvSpPr>
            <p:cNvPr id="34" name="Oval 33">
              <a:extLst>
                <a:ext uri="{FF2B5EF4-FFF2-40B4-BE49-F238E27FC236}">
                  <a16:creationId xmlns:a16="http://schemas.microsoft.com/office/drawing/2014/main" id="{3040DCB9-A0D3-43F9-A5C4-413B77BE6A9B}"/>
                </a:ext>
              </a:extLst>
            </p:cNvPr>
            <p:cNvSpPr/>
            <p:nvPr/>
          </p:nvSpPr>
          <p:spPr>
            <a:xfrm>
              <a:off x="1547664" y="3147814"/>
              <a:ext cx="720080" cy="72008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5" name="Chevron 30">
              <a:extLst>
                <a:ext uri="{FF2B5EF4-FFF2-40B4-BE49-F238E27FC236}">
                  <a16:creationId xmlns:a16="http://schemas.microsoft.com/office/drawing/2014/main" id="{3724F13A-CFF4-4232-9DF8-3CD97DA0BED2}"/>
                </a:ext>
              </a:extLst>
            </p:cNvPr>
            <p:cNvSpPr/>
            <p:nvPr/>
          </p:nvSpPr>
          <p:spPr>
            <a:xfrm>
              <a:off x="1741237" y="3312127"/>
              <a:ext cx="391455" cy="39145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grpSp>
      <p:sp>
        <p:nvSpPr>
          <p:cNvPr id="41" name="TextBox 40">
            <a:extLst>
              <a:ext uri="{FF2B5EF4-FFF2-40B4-BE49-F238E27FC236}">
                <a16:creationId xmlns:a16="http://schemas.microsoft.com/office/drawing/2014/main" id="{C2D750C1-615F-4F41-BD05-88F71EF783EE}"/>
              </a:ext>
            </a:extLst>
          </p:cNvPr>
          <p:cNvSpPr txBox="1"/>
          <p:nvPr/>
        </p:nvSpPr>
        <p:spPr>
          <a:xfrm>
            <a:off x="903641" y="4450623"/>
            <a:ext cx="2513000" cy="732013"/>
          </a:xfrm>
          <a:prstGeom prst="rect">
            <a:avLst/>
          </a:prstGeom>
          <a:noFill/>
        </p:spPr>
        <p:txBody>
          <a:bodyPr wrap="square" rtlCol="0">
            <a:spAutoFit/>
          </a:bodyPr>
          <a:lstStyle/>
          <a:p>
            <a:pPr algn="ctr"/>
            <a:r>
              <a:rPr lang="en-GB" sz="1400" b="1" dirty="0">
                <a:solidFill>
                  <a:schemeClr val="accent1"/>
                </a:solidFill>
                <a:latin typeface="Calibri" panose="020F0502020204030204" pitchFamily="34" charset="0"/>
                <a:cs typeface="Calibri" panose="020F0502020204030204" pitchFamily="34" charset="0"/>
              </a:rPr>
              <a:t>Demand determination and vendor searching</a:t>
            </a:r>
          </a:p>
          <a:p>
            <a:pPr algn="ctr"/>
            <a:endParaRPr lang="ko-KR" altLang="en-US" sz="1400" b="1" dirty="0">
              <a:solidFill>
                <a:schemeClr val="accent1"/>
              </a:solidFill>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80FA76CA-2824-46AE-A5A3-FC4132FFEA2A}"/>
              </a:ext>
            </a:extLst>
          </p:cNvPr>
          <p:cNvSpPr txBox="1"/>
          <p:nvPr/>
        </p:nvSpPr>
        <p:spPr>
          <a:xfrm>
            <a:off x="4240489" y="4450625"/>
            <a:ext cx="2513000" cy="732013"/>
          </a:xfrm>
          <a:prstGeom prst="rect">
            <a:avLst/>
          </a:prstGeom>
          <a:noFill/>
        </p:spPr>
        <p:txBody>
          <a:bodyPr wrap="square" rtlCol="0">
            <a:spAutoFit/>
          </a:bodyPr>
          <a:lstStyle/>
          <a:p>
            <a:pPr algn="ctr"/>
            <a:r>
              <a:rPr lang="en-GB" sz="1400" b="1" dirty="0">
                <a:solidFill>
                  <a:schemeClr val="accent1"/>
                </a:solidFill>
                <a:latin typeface="Calibri" panose="020F0502020204030204" pitchFamily="34" charset="0"/>
                <a:cs typeface="Calibri" panose="020F0502020204030204" pitchFamily="34" charset="0"/>
              </a:rPr>
              <a:t>Issue of Invitation Letter for Expression of Interest</a:t>
            </a:r>
          </a:p>
          <a:p>
            <a:pPr algn="ctr"/>
            <a:endParaRPr lang="ko-KR" altLang="en-US" sz="1400" b="1" dirty="0">
              <a:solidFill>
                <a:schemeClr val="accent1"/>
              </a:solidFill>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753FEA48-615E-47F0-805E-2BCC8B5408C9}"/>
              </a:ext>
            </a:extLst>
          </p:cNvPr>
          <p:cNvSpPr txBox="1"/>
          <p:nvPr/>
        </p:nvSpPr>
        <p:spPr>
          <a:xfrm>
            <a:off x="7577336" y="4450625"/>
            <a:ext cx="2513000" cy="518509"/>
          </a:xfrm>
          <a:prstGeom prst="rect">
            <a:avLst/>
          </a:prstGeom>
          <a:noFill/>
        </p:spPr>
        <p:txBody>
          <a:bodyPr wrap="square" rtlCol="0">
            <a:spAutoFit/>
          </a:bodyPr>
          <a:lstStyle/>
          <a:p>
            <a:pPr algn="ctr"/>
            <a:r>
              <a:rPr lang="en-GB" sz="1400" b="1" dirty="0">
                <a:solidFill>
                  <a:schemeClr val="accent1"/>
                </a:solidFill>
                <a:latin typeface="Calibri" panose="020F0502020204030204" pitchFamily="34" charset="0"/>
                <a:cs typeface="Calibri" panose="020F0502020204030204" pitchFamily="34" charset="0"/>
              </a:rPr>
              <a:t>Market Intelligence Report</a:t>
            </a:r>
          </a:p>
          <a:p>
            <a:pPr algn="ctr"/>
            <a:endParaRPr lang="ko-KR" altLang="en-US" sz="1400" b="1" dirty="0">
              <a:solidFill>
                <a:schemeClr val="accent1"/>
              </a:solidFill>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9C940F7A-7227-4CFB-AF6C-3D681A42BC9F}"/>
              </a:ext>
            </a:extLst>
          </p:cNvPr>
          <p:cNvSpPr txBox="1"/>
          <p:nvPr/>
        </p:nvSpPr>
        <p:spPr>
          <a:xfrm>
            <a:off x="2675235" y="5959294"/>
            <a:ext cx="2513000" cy="518509"/>
          </a:xfrm>
          <a:prstGeom prst="rect">
            <a:avLst/>
          </a:prstGeom>
          <a:noFill/>
        </p:spPr>
        <p:txBody>
          <a:bodyPr wrap="square" rtlCol="0">
            <a:spAutoFit/>
          </a:bodyPr>
          <a:lstStyle/>
          <a:p>
            <a:pPr lvl="0" algn="ctr" defTabSz="914400">
              <a:defRPr/>
            </a:pPr>
            <a:r>
              <a:rPr lang="en-GB" sz="1400" b="1" dirty="0">
                <a:solidFill>
                  <a:schemeClr val="accent1"/>
                </a:solidFill>
                <a:latin typeface="Calibri" panose="020F0502020204030204" pitchFamily="34" charset="0"/>
                <a:cs typeface="Calibri" panose="020F0502020204030204" pitchFamily="34" charset="0"/>
              </a:rPr>
              <a:t>Approved</a:t>
            </a:r>
          </a:p>
          <a:p>
            <a:pPr lvl="0" algn="ctr" defTabSz="914400">
              <a:defRPr/>
            </a:pPr>
            <a:r>
              <a:rPr lang="en-GB" sz="1400" b="1" dirty="0">
                <a:solidFill>
                  <a:schemeClr val="accent1"/>
                </a:solidFill>
                <a:latin typeface="Calibri" panose="020F0502020204030204" pitchFamily="34" charset="0"/>
                <a:cs typeface="Calibri" panose="020F0502020204030204" pitchFamily="34" charset="0"/>
              </a:rPr>
              <a:t>Tender List</a:t>
            </a:r>
            <a:endParaRPr lang="ko-KR" altLang="en-US" sz="1400" b="1" dirty="0">
              <a:solidFill>
                <a:schemeClr val="accent1"/>
              </a:solidFill>
              <a:latin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C12DB16D-B5F0-40C3-80C3-626CEF1AC0A1}"/>
              </a:ext>
            </a:extLst>
          </p:cNvPr>
          <p:cNvSpPr txBox="1"/>
          <p:nvPr/>
        </p:nvSpPr>
        <p:spPr>
          <a:xfrm>
            <a:off x="6130404" y="6015646"/>
            <a:ext cx="2513000" cy="518509"/>
          </a:xfrm>
          <a:prstGeom prst="rect">
            <a:avLst/>
          </a:prstGeom>
          <a:noFill/>
        </p:spPr>
        <p:txBody>
          <a:bodyPr wrap="square" rtlCol="0">
            <a:spAutoFit/>
          </a:bodyPr>
          <a:lstStyle/>
          <a:p>
            <a:pPr algn="ctr"/>
            <a:r>
              <a:rPr lang="en-GB" sz="1400" b="1" dirty="0">
                <a:solidFill>
                  <a:schemeClr val="accent1"/>
                </a:solidFill>
                <a:latin typeface="Calibri" panose="020F0502020204030204" pitchFamily="34" charset="0"/>
                <a:cs typeface="Calibri" panose="020F0502020204030204" pitchFamily="34" charset="0"/>
              </a:rPr>
              <a:t>Approvals</a:t>
            </a:r>
          </a:p>
          <a:p>
            <a:pPr algn="ctr"/>
            <a:endParaRPr lang="ko-KR" altLang="en-US" sz="1400" b="1" dirty="0">
              <a:solidFill>
                <a:schemeClr val="accent1"/>
              </a:solidFill>
              <a:latin typeface="Calibri" panose="020F0502020204030204" pitchFamily="34" charset="0"/>
              <a:cs typeface="Calibri" panose="020F0502020204030204" pitchFamily="34" charset="0"/>
            </a:endParaRPr>
          </a:p>
        </p:txBody>
      </p:sp>
      <p:sp>
        <p:nvSpPr>
          <p:cNvPr id="58" name="Rectangle 7">
            <a:extLst>
              <a:ext uri="{FF2B5EF4-FFF2-40B4-BE49-F238E27FC236}">
                <a16:creationId xmlns:a16="http://schemas.microsoft.com/office/drawing/2014/main" id="{A8A61588-B36A-4CB8-A3C6-E28398973B01}"/>
              </a:ext>
            </a:extLst>
          </p:cNvPr>
          <p:cNvSpPr/>
          <p:nvPr/>
        </p:nvSpPr>
        <p:spPr>
          <a:xfrm rot="18900000">
            <a:off x="2085052" y="3578336"/>
            <a:ext cx="225664" cy="498205"/>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Diamond 5">
            <a:extLst>
              <a:ext uri="{FF2B5EF4-FFF2-40B4-BE49-F238E27FC236}">
                <a16:creationId xmlns:a16="http://schemas.microsoft.com/office/drawing/2014/main" id="{C55515B9-225D-4D5A-ABFB-078BE76B58A6}"/>
              </a:ext>
            </a:extLst>
          </p:cNvPr>
          <p:cNvSpPr/>
          <p:nvPr/>
        </p:nvSpPr>
        <p:spPr>
          <a:xfrm>
            <a:off x="5225503" y="3485688"/>
            <a:ext cx="523149" cy="519971"/>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Oval 44">
            <a:extLst>
              <a:ext uri="{FF2B5EF4-FFF2-40B4-BE49-F238E27FC236}">
                <a16:creationId xmlns:a16="http://schemas.microsoft.com/office/drawing/2014/main" id="{F58606D4-424B-4CC2-A0E9-C87F2E8A074F}"/>
              </a:ext>
            </a:extLst>
          </p:cNvPr>
          <p:cNvSpPr>
            <a:spLocks noChangeAspect="1"/>
          </p:cNvSpPr>
          <p:nvPr/>
        </p:nvSpPr>
        <p:spPr>
          <a:xfrm>
            <a:off x="8656612" y="3491046"/>
            <a:ext cx="478148" cy="564198"/>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Frame 17">
            <a:extLst>
              <a:ext uri="{FF2B5EF4-FFF2-40B4-BE49-F238E27FC236}">
                <a16:creationId xmlns:a16="http://schemas.microsoft.com/office/drawing/2014/main" id="{12CE321E-1811-4054-9BBC-F97CE180C054}"/>
              </a:ext>
            </a:extLst>
          </p:cNvPr>
          <p:cNvSpPr/>
          <p:nvPr/>
        </p:nvSpPr>
        <p:spPr>
          <a:xfrm>
            <a:off x="6999029" y="5032471"/>
            <a:ext cx="508153" cy="503578"/>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3" name="Donut 24">
            <a:extLst>
              <a:ext uri="{FF2B5EF4-FFF2-40B4-BE49-F238E27FC236}">
                <a16:creationId xmlns:a16="http://schemas.microsoft.com/office/drawing/2014/main" id="{2224091E-A819-400E-A54F-09033294B4A3}"/>
              </a:ext>
            </a:extLst>
          </p:cNvPr>
          <p:cNvSpPr/>
          <p:nvPr/>
        </p:nvSpPr>
        <p:spPr>
          <a:xfrm>
            <a:off x="3622981" y="4975794"/>
            <a:ext cx="617508" cy="61693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4" name="Rectangle 63">
            <a:extLst>
              <a:ext uri="{FF2B5EF4-FFF2-40B4-BE49-F238E27FC236}">
                <a16:creationId xmlns:a16="http://schemas.microsoft.com/office/drawing/2014/main" id="{BE9E85F9-6DBC-4E2B-A9E4-ABB4FA96E7DA}"/>
              </a:ext>
            </a:extLst>
          </p:cNvPr>
          <p:cNvSpPr/>
          <p:nvPr/>
        </p:nvSpPr>
        <p:spPr bwMode="auto">
          <a:xfrm>
            <a:off x="623293" y="1088546"/>
            <a:ext cx="1450206" cy="1296614"/>
          </a:xfrm>
          <a:prstGeom prst="rect">
            <a:avLst/>
          </a:prstGeom>
          <a:solidFill>
            <a:srgbClr val="FFD74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4990"/>
                </a:solidFill>
                <a:effectLst/>
                <a:uLnTx/>
                <a:uFillTx/>
                <a:latin typeface="Arial"/>
                <a:ea typeface="+mn-ea"/>
                <a:cs typeface="Arial"/>
              </a:rPr>
              <a:t>Purpose</a:t>
            </a:r>
          </a:p>
        </p:txBody>
      </p:sp>
      <p:sp>
        <p:nvSpPr>
          <p:cNvPr id="65" name="Rectangle 64">
            <a:extLst>
              <a:ext uri="{FF2B5EF4-FFF2-40B4-BE49-F238E27FC236}">
                <a16:creationId xmlns:a16="http://schemas.microsoft.com/office/drawing/2014/main" id="{732D7EF9-7D4E-4051-8C21-98649423BDF1}"/>
              </a:ext>
            </a:extLst>
          </p:cNvPr>
          <p:cNvSpPr/>
          <p:nvPr/>
        </p:nvSpPr>
        <p:spPr bwMode="auto">
          <a:xfrm>
            <a:off x="2304506" y="1088545"/>
            <a:ext cx="9439755" cy="1296615"/>
          </a:xfrm>
          <a:prstGeom prst="rect">
            <a:avLst/>
          </a:prstGeom>
          <a:noFill/>
          <a:ln w="6350">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458788" marR="0" lvl="1" indent="-285750" algn="just" defTabSz="914400" rtl="0" eaLnBrk="1" fontAlgn="auto" latinLnBrk="0" hangingPunct="1">
              <a:lnSpc>
                <a:spcPct val="100000"/>
              </a:lnSpc>
              <a:spcBef>
                <a:spcPts val="600"/>
              </a:spcBef>
              <a:spcAft>
                <a:spcPts val="600"/>
              </a:spcAft>
              <a:buClr>
                <a:srgbClr val="FFC000"/>
              </a:buClr>
              <a:buSzTx/>
              <a:buFont typeface="Wingdings" panose="05000000000000000000" pitchFamily="2" charset="2"/>
              <a:buChar char="§"/>
              <a:tabLst/>
              <a:defRPr/>
            </a:pPr>
            <a:r>
              <a:rPr kumimoji="0" lang="en-GB" sz="2000" b="0" i="0" u="none" strike="noStrike" kern="1200" cap="none" spc="0" normalizeH="0" baseline="0" noProof="0" dirty="0">
                <a:ln>
                  <a:noFill/>
                </a:ln>
                <a:solidFill>
                  <a:schemeClr val="accent1"/>
                </a:solidFill>
                <a:effectLst/>
                <a:uLnTx/>
                <a:uFillTx/>
                <a:ea typeface="+mn-ea"/>
                <a:cs typeface="Arial"/>
              </a:rPr>
              <a:t>Define potential suppliers of goods, works, services</a:t>
            </a:r>
            <a:r>
              <a:rPr kumimoji="0" lang="en-GB" sz="2000" b="0" i="0" u="none" strike="noStrike" kern="1200" cap="none" spc="0" normalizeH="0" noProof="0" dirty="0">
                <a:ln>
                  <a:noFill/>
                </a:ln>
                <a:solidFill>
                  <a:schemeClr val="accent1"/>
                </a:solidFill>
                <a:effectLst/>
                <a:uLnTx/>
                <a:uFillTx/>
                <a:ea typeface="+mn-ea"/>
                <a:cs typeface="Arial"/>
              </a:rPr>
              <a:t> who can perform</a:t>
            </a:r>
            <a:r>
              <a:rPr kumimoji="0" lang="en-GB" sz="2000" b="0" i="0" u="none" strike="noStrike" kern="1200" cap="none" spc="0" normalizeH="0" baseline="0" noProof="0" dirty="0">
                <a:ln>
                  <a:noFill/>
                </a:ln>
                <a:solidFill>
                  <a:schemeClr val="accent1"/>
                </a:solidFill>
                <a:effectLst/>
                <a:uLnTx/>
                <a:uFillTx/>
                <a:ea typeface="+mn-ea"/>
                <a:cs typeface="Arial"/>
              </a:rPr>
              <a:t> as per KPO requirements </a:t>
            </a:r>
          </a:p>
          <a:p>
            <a:pPr marL="458788" marR="0" lvl="1" indent="-285750" algn="just" defTabSz="914400" rtl="0" eaLnBrk="1" fontAlgn="auto" latinLnBrk="0" hangingPunct="1">
              <a:lnSpc>
                <a:spcPct val="100000"/>
              </a:lnSpc>
              <a:spcBef>
                <a:spcPts val="600"/>
              </a:spcBef>
              <a:spcAft>
                <a:spcPts val="600"/>
              </a:spcAft>
              <a:buClr>
                <a:srgbClr val="FFC000"/>
              </a:buClr>
              <a:buSzTx/>
              <a:buFont typeface="Wingdings" panose="05000000000000000000" pitchFamily="2" charset="2"/>
              <a:buChar char="§"/>
              <a:tabLst/>
              <a:defRPr/>
            </a:pPr>
            <a:r>
              <a:rPr kumimoji="0" lang="en-GB" sz="2000" b="0" i="0" u="none" strike="noStrike" kern="1200" cap="none" spc="0" normalizeH="0" baseline="0" noProof="0" dirty="0">
                <a:ln>
                  <a:noFill/>
                </a:ln>
                <a:solidFill>
                  <a:schemeClr val="accent1"/>
                </a:solidFill>
                <a:effectLst/>
                <a:uLnTx/>
                <a:uFillTx/>
                <a:ea typeface="+mn-ea"/>
                <a:cs typeface="Arial"/>
              </a:rPr>
              <a:t>Ensure free competition for KPO tenders </a:t>
            </a:r>
          </a:p>
        </p:txBody>
      </p:sp>
      <p:sp>
        <p:nvSpPr>
          <p:cNvPr id="66" name="Rectangle 65">
            <a:extLst>
              <a:ext uri="{FF2B5EF4-FFF2-40B4-BE49-F238E27FC236}">
                <a16:creationId xmlns:a16="http://schemas.microsoft.com/office/drawing/2014/main" id="{EE184BDE-98D6-4DF0-9B8D-38C410645A9C}"/>
              </a:ext>
            </a:extLst>
          </p:cNvPr>
          <p:cNvSpPr/>
          <p:nvPr/>
        </p:nvSpPr>
        <p:spPr bwMode="auto">
          <a:xfrm>
            <a:off x="694495" y="2532406"/>
            <a:ext cx="11008093" cy="631265"/>
          </a:xfrm>
          <a:prstGeom prst="rect">
            <a:avLst/>
          </a:prstGeom>
          <a:solidFill>
            <a:srgbClr val="00B5C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Arial"/>
              </a:rPr>
              <a:t>PROCESS</a:t>
            </a:r>
          </a:p>
        </p:txBody>
      </p:sp>
    </p:spTree>
    <p:extLst>
      <p:ext uri="{BB962C8B-B14F-4D97-AF65-F5344CB8AC3E}">
        <p14:creationId xmlns:p14="http://schemas.microsoft.com/office/powerpoint/2010/main" val="2340775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74EAC3E-4708-4F96-8E0E-C7D19F01B6FF}"/>
              </a:ext>
            </a:extLst>
          </p:cNvPr>
          <p:cNvSpPr>
            <a:spLocks noGrp="1"/>
          </p:cNvSpPr>
          <p:nvPr>
            <p:ph type="dt" sz="half" idx="10"/>
          </p:nvPr>
        </p:nvSpPr>
        <p:spPr>
          <a:xfrm>
            <a:off x="930697" y="6492875"/>
            <a:ext cx="2743200" cy="365125"/>
          </a:xfrm>
        </p:spPr>
        <p:txBody>
          <a:bodyPr/>
          <a:lstStyle/>
          <a:p>
            <a:r>
              <a:rPr lang="en-GB" dirty="0"/>
              <a:t>14/06/2022</a:t>
            </a:r>
          </a:p>
        </p:txBody>
      </p:sp>
      <p:sp>
        <p:nvSpPr>
          <p:cNvPr id="4" name="Footer Placeholder 3">
            <a:extLst>
              <a:ext uri="{FF2B5EF4-FFF2-40B4-BE49-F238E27FC236}">
                <a16:creationId xmlns:a16="http://schemas.microsoft.com/office/drawing/2014/main" id="{10D59DA9-67C5-4164-AE37-6AFB8C7BA244}"/>
              </a:ext>
            </a:extLst>
          </p:cNvPr>
          <p:cNvSpPr>
            <a:spLocks noGrp="1"/>
          </p:cNvSpPr>
          <p:nvPr>
            <p:ph type="ftr" sz="quarter" idx="11"/>
          </p:nvPr>
        </p:nvSpPr>
        <p:spPr/>
        <p:txBody>
          <a:bodyPr/>
          <a:lstStyle/>
          <a:p>
            <a:r>
              <a:rPr lang="en-US" dirty="0"/>
              <a:t>                                                                                                             KARACHAGANAK PETROLEUM OPERATING B.V.</a:t>
            </a:r>
            <a:endParaRPr lang="en-GB" dirty="0"/>
          </a:p>
          <a:p>
            <a:r>
              <a:rPr lang="en-US" dirty="0"/>
              <a:t> </a:t>
            </a:r>
            <a:endParaRPr lang="en-GB" dirty="0"/>
          </a:p>
        </p:txBody>
      </p:sp>
      <p:sp>
        <p:nvSpPr>
          <p:cNvPr id="7" name="Slide Number Placeholder 2">
            <a:extLst>
              <a:ext uri="{FF2B5EF4-FFF2-40B4-BE49-F238E27FC236}">
                <a16:creationId xmlns:a16="http://schemas.microsoft.com/office/drawing/2014/main" id="{63B8A0BA-84EC-4D56-9B27-527BDEF8C5A7}"/>
              </a:ext>
            </a:extLst>
          </p:cNvPr>
          <p:cNvSpPr txBox="1">
            <a:spLocks/>
          </p:cNvSpPr>
          <p:nvPr/>
        </p:nvSpPr>
        <p:spPr>
          <a:xfrm>
            <a:off x="104274" y="6525526"/>
            <a:ext cx="616226" cy="332474"/>
          </a:xfrm>
          <a:prstGeom prst="rect">
            <a:avLst/>
          </a:prstGeom>
        </p:spPr>
        <p:txBody>
          <a:bodyPr vert="horz" lIns="91440" tIns="45720" rIns="91440" bIns="45720" rtlCol="0" anchor="ctr"/>
          <a:lstStyle>
            <a:defPPr>
              <a:defRPr lang="en-US"/>
            </a:defPPr>
            <a:lvl1pPr marL="0" algn="l" defTabSz="457200" rtl="0" eaLnBrk="1" fontAlgn="t"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2</a:t>
            </a:fld>
            <a:endParaRPr lang="it-IT" dirty="0"/>
          </a:p>
        </p:txBody>
      </p:sp>
      <p:sp>
        <p:nvSpPr>
          <p:cNvPr id="8" name="TextBox 7">
            <a:extLst>
              <a:ext uri="{FF2B5EF4-FFF2-40B4-BE49-F238E27FC236}">
                <a16:creationId xmlns:a16="http://schemas.microsoft.com/office/drawing/2014/main" id="{7B6E33B2-657F-4052-9FFA-B5DE14555847}"/>
              </a:ext>
            </a:extLst>
          </p:cNvPr>
          <p:cNvSpPr txBox="1"/>
          <p:nvPr/>
        </p:nvSpPr>
        <p:spPr>
          <a:xfrm>
            <a:off x="104274" y="206883"/>
            <a:ext cx="12192000" cy="584775"/>
          </a:xfrm>
          <a:prstGeom prst="rect">
            <a:avLst/>
          </a:prstGeom>
          <a:noFill/>
        </p:spPr>
        <p:txBody>
          <a:bodyPr wrap="square" rtlCol="0" anchor="ctr">
            <a:spAutoFit/>
          </a:bodyPr>
          <a:lstStyle/>
          <a:p>
            <a:pPr algn="ctr"/>
            <a:r>
              <a:rPr lang="en-US" altLang="ko-KR" sz="3200" dirty="0">
                <a:solidFill>
                  <a:schemeClr val="accent1"/>
                </a:solidFill>
                <a:latin typeface="Calibri" panose="020F0502020204030204" pitchFamily="34" charset="0"/>
                <a:cs typeface="Calibri" panose="020F0502020204030204" pitchFamily="34" charset="0"/>
              </a:rPr>
              <a:t>AGENDA</a:t>
            </a:r>
            <a:endParaRPr lang="ko-KR" altLang="en-US" sz="3200" dirty="0">
              <a:solidFill>
                <a:schemeClr val="accent1"/>
              </a:solidFill>
              <a:latin typeface="Calibri" panose="020F0502020204030204" pitchFamily="34" charset="0"/>
              <a:cs typeface="Calibri" panose="020F0502020204030204" pitchFamily="34" charset="0"/>
            </a:endParaRPr>
          </a:p>
        </p:txBody>
      </p:sp>
      <p:sp>
        <p:nvSpPr>
          <p:cNvPr id="39" name="Rectangle 11">
            <a:extLst>
              <a:ext uri="{FF2B5EF4-FFF2-40B4-BE49-F238E27FC236}">
                <a16:creationId xmlns:a16="http://schemas.microsoft.com/office/drawing/2014/main" id="{8A7EAAE3-7721-41D1-BACE-B30DC759459D}"/>
              </a:ext>
            </a:extLst>
          </p:cNvPr>
          <p:cNvSpPr>
            <a:spLocks noChangeArrowheads="1"/>
          </p:cNvSpPr>
          <p:nvPr/>
        </p:nvSpPr>
        <p:spPr bwMode="auto">
          <a:xfrm>
            <a:off x="412387" y="1232623"/>
            <a:ext cx="11273477" cy="3944670"/>
          </a:xfrm>
          <a:prstGeom prst="rect">
            <a:avLst/>
          </a:prstGeom>
          <a:noFill/>
          <a:ln>
            <a:noFill/>
          </a:ln>
          <a:effectLst/>
        </p:spPr>
        <p:txBody>
          <a:bodyPr wrap="square">
            <a:spAutoFit/>
          </a:bodyPr>
          <a:lstStyle/>
          <a:p>
            <a:pPr marL="0" marR="0" lvl="1" indent="-571500" fontAlgn="auto">
              <a:lnSpc>
                <a:spcPct val="100000"/>
              </a:lnSpc>
              <a:spcBef>
                <a:spcPts val="500"/>
              </a:spcBef>
              <a:spcAft>
                <a:spcPts val="500"/>
              </a:spcAft>
              <a:buClr>
                <a:srgbClr val="FFC000"/>
              </a:buClr>
              <a:buSzTx/>
              <a:buFont typeface="Wingdings" panose="05000000000000000000" pitchFamily="2" charset="2"/>
              <a:buChar char="§"/>
              <a:tabLst/>
              <a:defRPr/>
            </a:pPr>
            <a:r>
              <a:rPr lang="en-GB" sz="2400" dirty="0">
                <a:solidFill>
                  <a:schemeClr val="accent1"/>
                </a:solidFill>
                <a:cs typeface="Calibri" panose="020F0502020204030204" pitchFamily="34" charset="0"/>
              </a:rPr>
              <a:t>WELCOME </a:t>
            </a:r>
            <a:r>
              <a:rPr lang="en-US" sz="2400" dirty="0">
                <a:solidFill>
                  <a:schemeClr val="accent1"/>
                </a:solidFill>
                <a:cs typeface="Calibri" panose="020F0502020204030204" pitchFamily="34" charset="0"/>
              </a:rPr>
              <a:t>S</a:t>
            </a:r>
            <a:r>
              <a:rPr lang="en-GB" sz="2400" dirty="0">
                <a:solidFill>
                  <a:schemeClr val="accent1"/>
                </a:solidFill>
                <a:cs typeface="Calibri" panose="020F0502020204030204" pitchFamily="34" charset="0"/>
              </a:rPr>
              <a:t>PEECH </a:t>
            </a:r>
          </a:p>
          <a:p>
            <a:pPr marL="0" marR="0" lvl="1" indent="-571500" fontAlgn="auto">
              <a:lnSpc>
                <a:spcPct val="100000"/>
              </a:lnSpc>
              <a:spcBef>
                <a:spcPts val="500"/>
              </a:spcBef>
              <a:spcAft>
                <a:spcPts val="500"/>
              </a:spcAft>
              <a:buClr>
                <a:srgbClr val="FFC000"/>
              </a:buClr>
              <a:buSzTx/>
              <a:buFont typeface="Wingdings" panose="05000000000000000000" pitchFamily="2" charset="2"/>
              <a:buChar char="§"/>
              <a:tabLst/>
              <a:defRPr/>
            </a:pPr>
            <a:r>
              <a:rPr lang="en-GB" sz="2400" dirty="0">
                <a:solidFill>
                  <a:schemeClr val="accent1"/>
                </a:solidFill>
                <a:cs typeface="Calibri" panose="020F0502020204030204" pitchFamily="34" charset="0"/>
              </a:rPr>
              <a:t>WEBINAR RULES</a:t>
            </a:r>
          </a:p>
          <a:p>
            <a:pPr marL="0" marR="0" lvl="1" indent="-571500" fontAlgn="auto">
              <a:lnSpc>
                <a:spcPct val="100000"/>
              </a:lnSpc>
              <a:spcBef>
                <a:spcPts val="500"/>
              </a:spcBef>
              <a:spcAft>
                <a:spcPts val="500"/>
              </a:spcAft>
              <a:buClr>
                <a:srgbClr val="FFC000"/>
              </a:buClr>
              <a:buSzTx/>
              <a:buFont typeface="Wingdings" panose="05000000000000000000" pitchFamily="2" charset="2"/>
              <a:buChar char="§"/>
              <a:tabLst/>
              <a:defRPr/>
            </a:pPr>
            <a:r>
              <a:rPr lang="en-GB" sz="2400" dirty="0">
                <a:solidFill>
                  <a:schemeClr val="accent1"/>
                </a:solidFill>
                <a:cs typeface="Calibri" panose="020F0502020204030204" pitchFamily="34" charset="0"/>
              </a:rPr>
              <a:t>OVERVIEW OF CHEMICAL PRODUCTS IN KPO WELL OPERATIONS</a:t>
            </a:r>
          </a:p>
          <a:p>
            <a:pPr marL="0" lvl="1" indent="-571500">
              <a:spcBef>
                <a:spcPts val="500"/>
              </a:spcBef>
              <a:spcAft>
                <a:spcPts val="500"/>
              </a:spcAft>
              <a:buClr>
                <a:srgbClr val="FFC000"/>
              </a:buClr>
              <a:buFont typeface="Wingdings" panose="05000000000000000000" pitchFamily="2" charset="2"/>
              <a:buChar char="§"/>
              <a:defRPr/>
            </a:pPr>
            <a:r>
              <a:rPr lang="en-GB" sz="2400" dirty="0">
                <a:solidFill>
                  <a:schemeClr val="accent1"/>
                </a:solidFill>
                <a:cs typeface="Calibri" panose="020F0502020204030204" pitchFamily="34" charset="0"/>
              </a:rPr>
              <a:t>OVERVIEW OF CHEMICAL PRODUCTS IN KPO OPERATIONS</a:t>
            </a:r>
          </a:p>
          <a:p>
            <a:pPr marL="0" marR="0" lvl="1" indent="-571500" fontAlgn="auto">
              <a:lnSpc>
                <a:spcPct val="100000"/>
              </a:lnSpc>
              <a:spcBef>
                <a:spcPts val="500"/>
              </a:spcBef>
              <a:spcAft>
                <a:spcPts val="500"/>
              </a:spcAft>
              <a:buClr>
                <a:srgbClr val="FFC000"/>
              </a:buClr>
              <a:buSzTx/>
              <a:buFont typeface="Wingdings" panose="05000000000000000000" pitchFamily="2" charset="2"/>
              <a:buChar char="§"/>
              <a:tabLst/>
              <a:defRPr/>
            </a:pPr>
            <a:r>
              <a:rPr lang="en-GB" sz="2400" dirty="0">
                <a:solidFill>
                  <a:schemeClr val="accent1"/>
                </a:solidFill>
                <a:cs typeface="Calibri" panose="020F0502020204030204" pitchFamily="34" charset="0"/>
              </a:rPr>
              <a:t>KPO SUPPLIERS DATABASE</a:t>
            </a:r>
          </a:p>
          <a:p>
            <a:pPr marL="0" marR="0" lvl="1" indent="-571500" fontAlgn="auto">
              <a:lnSpc>
                <a:spcPct val="100000"/>
              </a:lnSpc>
              <a:spcBef>
                <a:spcPts val="500"/>
              </a:spcBef>
              <a:spcAft>
                <a:spcPts val="500"/>
              </a:spcAft>
              <a:buClr>
                <a:srgbClr val="FFC000"/>
              </a:buClr>
              <a:buSzTx/>
              <a:buFont typeface="Wingdings" panose="05000000000000000000" pitchFamily="2" charset="2"/>
              <a:buChar char="§"/>
              <a:tabLst/>
              <a:defRPr/>
            </a:pPr>
            <a:r>
              <a:rPr lang="en-GB" sz="2400" dirty="0">
                <a:solidFill>
                  <a:schemeClr val="accent1"/>
                </a:solidFill>
                <a:cs typeface="Calibri" panose="020F0502020204030204" pitchFamily="34" charset="0"/>
              </a:rPr>
              <a:t>KPO PROCUREMENT PROCESS</a:t>
            </a:r>
          </a:p>
          <a:p>
            <a:pPr marL="0" marR="0" lvl="1" indent="-571500" fontAlgn="auto">
              <a:lnSpc>
                <a:spcPct val="100000"/>
              </a:lnSpc>
              <a:spcBef>
                <a:spcPts val="500"/>
              </a:spcBef>
              <a:spcAft>
                <a:spcPts val="500"/>
              </a:spcAft>
              <a:buClr>
                <a:srgbClr val="FFC000"/>
              </a:buClr>
              <a:buSzTx/>
              <a:buFont typeface="Wingdings" panose="05000000000000000000" pitchFamily="2" charset="2"/>
              <a:buChar char="§"/>
              <a:tabLst/>
              <a:defRPr/>
            </a:pPr>
            <a:r>
              <a:rPr lang="en-GB" sz="2400" dirty="0">
                <a:solidFill>
                  <a:schemeClr val="accent1"/>
                </a:solidFill>
                <a:cs typeface="Calibri" panose="020F0502020204030204" pitchFamily="34" charset="0"/>
              </a:rPr>
              <a:t>SUPPORT MECHANISMS FOR LOCAL SUPPLIER</a:t>
            </a:r>
          </a:p>
          <a:p>
            <a:pPr marL="0" marR="0" lvl="1" indent="-571500" fontAlgn="auto">
              <a:lnSpc>
                <a:spcPct val="100000"/>
              </a:lnSpc>
              <a:spcBef>
                <a:spcPts val="500"/>
              </a:spcBef>
              <a:spcAft>
                <a:spcPts val="500"/>
              </a:spcAft>
              <a:buClr>
                <a:srgbClr val="FFC000"/>
              </a:buClr>
              <a:buSzTx/>
              <a:buFont typeface="Wingdings" panose="05000000000000000000" pitchFamily="2" charset="2"/>
              <a:buChar char="§"/>
              <a:tabLst/>
              <a:defRPr/>
            </a:pPr>
            <a:r>
              <a:rPr lang="en-GB" sz="2400" dirty="0">
                <a:solidFill>
                  <a:schemeClr val="accent1"/>
                </a:solidFill>
                <a:cs typeface="Calibri" panose="020F0502020204030204" pitchFamily="34" charset="0"/>
              </a:rPr>
              <a:t>Q&amp;A SESSION</a:t>
            </a:r>
          </a:p>
        </p:txBody>
      </p:sp>
    </p:spTree>
    <p:extLst>
      <p:ext uri="{BB962C8B-B14F-4D97-AF65-F5344CB8AC3E}">
        <p14:creationId xmlns:p14="http://schemas.microsoft.com/office/powerpoint/2010/main" val="4193034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BB6359-9652-4107-8004-682F965A91B2}"/>
              </a:ext>
            </a:extLst>
          </p:cNvPr>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67171"/>
                </a:solidFill>
                <a:effectLst/>
                <a:uLnTx/>
                <a:uFillTx/>
                <a:latin typeface="Calibri" panose="020F0502020204030204" pitchFamily="34" charset="0"/>
                <a:ea typeface="+mn-ea"/>
                <a:cs typeface="Calibri" panose="020F0502020204030204" pitchFamily="34" charset="0"/>
              </a:rPr>
              <a:t> 14/06/2022                                                                                                                                                                                                          </a:t>
            </a:r>
            <a:r>
              <a:rPr kumimoji="0" lang="en-GB"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CONFIDENTIAL </a:t>
            </a:r>
            <a:r>
              <a:rPr kumimoji="0" lang="en-GB" sz="800" b="0" i="0" u="none" strike="noStrike" kern="1200" cap="none" spc="0" normalizeH="0" baseline="0" noProof="0" dirty="0">
                <a:ln>
                  <a:noFill/>
                </a:ln>
                <a:solidFill>
                  <a:srgbClr val="767171"/>
                </a:solidFill>
                <a:effectLst/>
                <a:uLnTx/>
                <a:uFillTx/>
                <a:latin typeface="Calibri" panose="020F0502020204030204" pitchFamily="34" charset="0"/>
                <a:ea typeface="+mn-ea"/>
                <a:cs typeface="Calibri" panose="020F0502020204030204" pitchFamily="34" charset="0"/>
              </a:rPr>
              <a:t>                                                                                                                                             KARACHAGANAK PETROLEUM OPERATING B.V</a:t>
            </a:r>
          </a:p>
        </p:txBody>
      </p:sp>
      <p:sp>
        <p:nvSpPr>
          <p:cNvPr id="3" name="Slide Number Placeholder 2">
            <a:extLst>
              <a:ext uri="{FF2B5EF4-FFF2-40B4-BE49-F238E27FC236}">
                <a16:creationId xmlns:a16="http://schemas.microsoft.com/office/drawing/2014/main" id="{22995AF2-A5F8-4B0A-9EF7-F733B0F15CF2}"/>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C8EB68E-E012-4BA0-8FC2-4838E88C4766}" type="slidenum">
              <a:rPr kumimoji="0" lang="it-IT" sz="1000" b="0" i="0" u="none" strike="noStrike" kern="1200" cap="none" spc="0" normalizeH="0" baseline="0" noProof="0" smtClean="0">
                <a:ln>
                  <a:noFill/>
                </a:ln>
                <a:solidFill>
                  <a:srgbClr val="000000">
                    <a:lumMod val="50000"/>
                    <a:lumOff val="50000"/>
                  </a:srgbClr>
                </a:solidFill>
                <a:effectLst/>
                <a:uLnTx/>
                <a:uFillTx/>
                <a:latin typeface="Calibri" panose="020F0502020204030204"/>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it-IT" sz="10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B5AEFB9A-7E2A-4BD0-8124-78B37B07AA9D}"/>
              </a:ext>
            </a:extLst>
          </p:cNvPr>
          <p:cNvSpPr txBox="1">
            <a:spLocks/>
          </p:cNvSpPr>
          <p:nvPr/>
        </p:nvSpPr>
        <p:spPr>
          <a:xfrm>
            <a:off x="0" y="256611"/>
            <a:ext cx="12192000" cy="832023"/>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marL="0" marR="0" lvl="0" indent="0" algn="ctr" defTabSz="1219170" rtl="0" eaLnBrk="1" fontAlgn="auto" latinLnBrk="1"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ABC5"/>
                </a:solidFill>
                <a:effectLst/>
                <a:uLnTx/>
                <a:uFillTx/>
                <a:latin typeface="Calibri" panose="020F0502020204030204" pitchFamily="34" charset="0"/>
                <a:ea typeface="+mj-ea"/>
                <a:cs typeface="Calibri" panose="020F0502020204030204" pitchFamily="34" charset="0"/>
              </a:rPr>
              <a:t>‘’SINGLE WINDOW’’ SYSTEM</a:t>
            </a:r>
            <a:endParaRPr kumimoji="0" lang="en-GB" sz="3200" b="0" i="0" u="none" strike="noStrike" kern="1200" cap="none" spc="0" normalizeH="0" baseline="0" noProof="0" dirty="0">
              <a:ln>
                <a:noFill/>
              </a:ln>
              <a:solidFill>
                <a:srgbClr val="00ABC5"/>
              </a:solidFill>
              <a:effectLst/>
              <a:uLnTx/>
              <a:uFillTx/>
              <a:latin typeface="Calibri" panose="020F0502020204030204" pitchFamily="34" charset="0"/>
              <a:ea typeface="+mj-ea"/>
              <a:cs typeface="Calibri" panose="020F0502020204030204" pitchFamily="34" charset="0"/>
            </a:endParaRPr>
          </a:p>
        </p:txBody>
      </p:sp>
      <p:pic>
        <p:nvPicPr>
          <p:cNvPr id="7" name="Picture 6">
            <a:extLst>
              <a:ext uri="{FF2B5EF4-FFF2-40B4-BE49-F238E27FC236}">
                <a16:creationId xmlns:a16="http://schemas.microsoft.com/office/drawing/2014/main" id="{4A2F1491-8CB5-4E2F-B688-630EB58AD6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639" y="1116927"/>
            <a:ext cx="6474828" cy="4378998"/>
          </a:xfrm>
          <a:prstGeom prst="rect">
            <a:avLst/>
          </a:prstGeom>
        </p:spPr>
      </p:pic>
      <p:pic>
        <p:nvPicPr>
          <p:cNvPr id="9" name="Picture 8">
            <a:extLst>
              <a:ext uri="{FF2B5EF4-FFF2-40B4-BE49-F238E27FC236}">
                <a16:creationId xmlns:a16="http://schemas.microsoft.com/office/drawing/2014/main" id="{1EC791A2-8BAD-454D-B505-1FD54D56DCB5}"/>
              </a:ext>
            </a:extLst>
          </p:cNvPr>
          <p:cNvPicPr>
            <a:picLocks noChangeAspect="1"/>
          </p:cNvPicPr>
          <p:nvPr/>
        </p:nvPicPr>
        <p:blipFill>
          <a:blip r:embed="rId3"/>
          <a:stretch>
            <a:fillRect/>
          </a:stretch>
        </p:blipFill>
        <p:spPr>
          <a:xfrm>
            <a:off x="6615112" y="1116927"/>
            <a:ext cx="5233988" cy="5408600"/>
          </a:xfrm>
          <a:prstGeom prst="rect">
            <a:avLst/>
          </a:prstGeom>
        </p:spPr>
      </p:pic>
    </p:spTree>
    <p:extLst>
      <p:ext uri="{BB962C8B-B14F-4D97-AF65-F5344CB8AC3E}">
        <p14:creationId xmlns:p14="http://schemas.microsoft.com/office/powerpoint/2010/main" val="1065345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38AA010C-8B75-454C-9725-0D26A5D1A922}"/>
              </a:ext>
            </a:extLst>
          </p:cNvPr>
          <p:cNvGrpSpPr/>
          <p:nvPr/>
        </p:nvGrpSpPr>
        <p:grpSpPr>
          <a:xfrm>
            <a:off x="7632711" y="1234657"/>
            <a:ext cx="1416039" cy="1749970"/>
            <a:chOff x="3422056" y="821410"/>
            <a:chExt cx="2486498" cy="3392458"/>
          </a:xfrm>
          <a:solidFill>
            <a:schemeClr val="accent2">
              <a:lumMod val="40000"/>
              <a:lumOff val="60000"/>
            </a:schemeClr>
          </a:solidFill>
        </p:grpSpPr>
        <p:sp>
          <p:nvSpPr>
            <p:cNvPr id="4" name="Oval 1">
              <a:extLst>
                <a:ext uri="{FF2B5EF4-FFF2-40B4-BE49-F238E27FC236}">
                  <a16:creationId xmlns:a16="http://schemas.microsoft.com/office/drawing/2014/main" id="{C9AA1BFE-26B3-4B8A-8A2B-1BA306E30406}"/>
                </a:ext>
              </a:extLst>
            </p:cNvPr>
            <p:cNvSpPr/>
            <p:nvPr/>
          </p:nvSpPr>
          <p:spPr>
            <a:xfrm rot="20110090">
              <a:off x="4547567" y="3137124"/>
              <a:ext cx="1067821" cy="1076744"/>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Oval 1">
              <a:extLst>
                <a:ext uri="{FF2B5EF4-FFF2-40B4-BE49-F238E27FC236}">
                  <a16:creationId xmlns:a16="http://schemas.microsoft.com/office/drawing/2014/main" id="{CBCC5686-96D8-42D7-BBF0-0F7E5AB3FBE6}"/>
                </a:ext>
              </a:extLst>
            </p:cNvPr>
            <p:cNvSpPr/>
            <p:nvPr/>
          </p:nvSpPr>
          <p:spPr>
            <a:xfrm rot="20629582">
              <a:off x="3422056" y="2512575"/>
              <a:ext cx="1317398" cy="1328406"/>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Oval 1">
              <a:extLst>
                <a:ext uri="{FF2B5EF4-FFF2-40B4-BE49-F238E27FC236}">
                  <a16:creationId xmlns:a16="http://schemas.microsoft.com/office/drawing/2014/main" id="{8CD7F5EE-AD2E-4F0D-ABBC-C7E405518008}"/>
                </a:ext>
              </a:extLst>
            </p:cNvPr>
            <p:cNvSpPr/>
            <p:nvPr/>
          </p:nvSpPr>
          <p:spPr>
            <a:xfrm rot="20625983">
              <a:off x="3912780" y="821410"/>
              <a:ext cx="1175566" cy="1185389"/>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Oval 1">
              <a:extLst>
                <a:ext uri="{FF2B5EF4-FFF2-40B4-BE49-F238E27FC236}">
                  <a16:creationId xmlns:a16="http://schemas.microsoft.com/office/drawing/2014/main" id="{E9978A0B-F96B-4FA3-B621-F7B0D428EBC6}"/>
                </a:ext>
              </a:extLst>
            </p:cNvPr>
            <p:cNvSpPr/>
            <p:nvPr/>
          </p:nvSpPr>
          <p:spPr>
            <a:xfrm rot="20625983">
              <a:off x="4483704" y="1742062"/>
              <a:ext cx="1424850" cy="1436756"/>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8" name="Title 7">
            <a:extLst>
              <a:ext uri="{FF2B5EF4-FFF2-40B4-BE49-F238E27FC236}">
                <a16:creationId xmlns:a16="http://schemas.microsoft.com/office/drawing/2014/main" id="{345CE19F-3E77-441D-A447-C2B5773A2E35}"/>
              </a:ext>
            </a:extLst>
          </p:cNvPr>
          <p:cNvSpPr txBox="1">
            <a:spLocks noGrp="1"/>
          </p:cNvSpPr>
          <p:nvPr>
            <p:ph type="ctrTitle"/>
          </p:nvPr>
        </p:nvSpPr>
        <p:spPr>
          <a:xfrm>
            <a:off x="1703770" y="4228612"/>
            <a:ext cx="5848350" cy="1754326"/>
          </a:xfrm>
          <a:prstGeom prst="rect">
            <a:avLst/>
          </a:prstGeom>
          <a:noFill/>
        </p:spPr>
        <p:txBody>
          <a:bodyPr wrap="square" rtlCol="0">
            <a:spAutoFit/>
          </a:bodyPr>
          <a:lstStyle/>
          <a:p>
            <a:pPr algn="l"/>
            <a:r>
              <a:rPr lang="en-US" dirty="0">
                <a:solidFill>
                  <a:schemeClr val="bg1"/>
                </a:solidFill>
                <a:latin typeface="Calibri" panose="020F0502020204030204" pitchFamily="34" charset="0"/>
                <a:cs typeface="Calibri" panose="020F0502020204030204" pitchFamily="34" charset="0"/>
              </a:rPr>
              <a:t>PROCUREMENT</a:t>
            </a:r>
            <a:br>
              <a:rPr lang="en-US" dirty="0">
                <a:solidFill>
                  <a:schemeClr val="bg1"/>
                </a:solidFill>
                <a:latin typeface="Calibri" panose="020F0502020204030204" pitchFamily="34" charset="0"/>
                <a:cs typeface="Calibri" panose="020F0502020204030204" pitchFamily="34" charset="0"/>
              </a:rPr>
            </a:br>
            <a:r>
              <a:rPr lang="en-US" dirty="0">
                <a:solidFill>
                  <a:schemeClr val="bg1"/>
                </a:solidFill>
                <a:latin typeface="Calibri" panose="020F0502020204030204" pitchFamily="34" charset="0"/>
                <a:cs typeface="Calibri" panose="020F0502020204030204" pitchFamily="34" charset="0"/>
              </a:rPr>
              <a:t> PROCESS</a:t>
            </a:r>
            <a:br>
              <a:rPr lang="ru-RU" cap="all" dirty="0">
                <a:solidFill>
                  <a:schemeClr val="bg1"/>
                </a:solidFill>
              </a:rPr>
            </a:br>
            <a:endParaRPr lang="en-US" dirty="0">
              <a:solidFill>
                <a:schemeClr val="bg1"/>
              </a:solidFill>
              <a:latin typeface="Calibri" panose="020F0502020204030204" pitchFamily="34" charset="0"/>
              <a:cs typeface="Calibri" panose="020F0502020204030204" pitchFamily="34" charset="0"/>
            </a:endParaRPr>
          </a:p>
        </p:txBody>
      </p:sp>
      <p:sp>
        <p:nvSpPr>
          <p:cNvPr id="9" name="Title 7">
            <a:extLst>
              <a:ext uri="{FF2B5EF4-FFF2-40B4-BE49-F238E27FC236}">
                <a16:creationId xmlns:a16="http://schemas.microsoft.com/office/drawing/2014/main" id="{E6F00093-2455-4B1E-BE1B-B8CF46D7FB65}"/>
              </a:ext>
            </a:extLst>
          </p:cNvPr>
          <p:cNvSpPr txBox="1">
            <a:spLocks/>
          </p:cNvSpPr>
          <p:nvPr/>
        </p:nvSpPr>
        <p:spPr>
          <a:xfrm>
            <a:off x="8577737" y="4505610"/>
            <a:ext cx="3124905" cy="1477328"/>
          </a:xfrm>
          <a:prstGeom prst="rect">
            <a:avLst/>
          </a:prstGeom>
          <a:noFill/>
        </p:spPr>
        <p:txBody>
          <a:bodyPr wrap="square" rtlCol="0" anchor="b">
            <a:spAutoFit/>
          </a:bodyPr>
          <a:lstStyle>
            <a:lvl1pPr algn="ctr" defTabSz="914400" rtl="0" eaLnBrk="1" latinLnBrk="0" hangingPunct="1">
              <a:lnSpc>
                <a:spcPct val="90000"/>
              </a:lnSpc>
              <a:spcBef>
                <a:spcPct val="0"/>
              </a:spcBef>
              <a:buNone/>
              <a:defRPr lang="it-IT" sz="4000" b="1" kern="1200" dirty="0">
                <a:solidFill>
                  <a:srgbClr val="FFFFFF"/>
                </a:solidFill>
                <a:latin typeface="+mn-lt"/>
                <a:ea typeface="+mj-ea"/>
                <a:cs typeface="+mj-cs"/>
              </a:defRPr>
            </a:lvl1pPr>
          </a:lstStyle>
          <a:p>
            <a:r>
              <a:rPr lang="en-GB" sz="2000" dirty="0">
                <a:solidFill>
                  <a:schemeClr val="bg1"/>
                </a:solidFill>
                <a:latin typeface="Calibri" panose="020F0502020204030204" pitchFamily="34" charset="0"/>
                <a:cs typeface="Calibri" panose="020F0502020204030204" pitchFamily="34" charset="0"/>
              </a:rPr>
              <a:t>Contracts and Procurement Compliance Manager</a:t>
            </a:r>
          </a:p>
          <a:p>
            <a:r>
              <a:rPr lang="en-GB" sz="2000" dirty="0">
                <a:solidFill>
                  <a:schemeClr val="bg1"/>
                </a:solidFill>
                <a:latin typeface="Calibri" panose="020F0502020204030204" pitchFamily="34" charset="0"/>
                <a:cs typeface="Calibri" panose="020F0502020204030204" pitchFamily="34" charset="0"/>
              </a:rPr>
              <a:t>KPO</a:t>
            </a:r>
            <a:br>
              <a:rPr lang="en-GB" dirty="0">
                <a:solidFill>
                  <a:schemeClr val="bg1"/>
                </a:solidFill>
                <a:latin typeface="Calibri" panose="020F0502020204030204" pitchFamily="34" charset="0"/>
                <a:cs typeface="Calibri" panose="020F0502020204030204" pitchFamily="34" charset="0"/>
              </a:rPr>
            </a:br>
            <a:endParaRPr lang="en-US" dirty="0">
              <a:solidFill>
                <a:schemeClr val="bg1"/>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E11ED9F-3052-4DB0-9A04-EB89443C6344}"/>
              </a:ext>
            </a:extLst>
          </p:cNvPr>
          <p:cNvPicPr>
            <a:picLocks noChangeAspect="1"/>
          </p:cNvPicPr>
          <p:nvPr/>
        </p:nvPicPr>
        <p:blipFill>
          <a:blip r:embed="rId2"/>
          <a:stretch>
            <a:fillRect/>
          </a:stretch>
        </p:blipFill>
        <p:spPr>
          <a:xfrm>
            <a:off x="6295386" y="3974794"/>
            <a:ext cx="1544664" cy="1921224"/>
          </a:xfrm>
          <a:prstGeom prst="rect">
            <a:avLst/>
          </a:prstGeom>
        </p:spPr>
      </p:pic>
    </p:spTree>
    <p:extLst>
      <p:ext uri="{BB962C8B-B14F-4D97-AF65-F5344CB8AC3E}">
        <p14:creationId xmlns:p14="http://schemas.microsoft.com/office/powerpoint/2010/main" val="735134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BB6359-9652-4107-8004-682F965A91B2}"/>
              </a:ext>
            </a:extLst>
          </p:cNvPr>
          <p:cNvSpPr>
            <a:spLocks noGrp="1"/>
          </p:cNvSpPr>
          <p:nvPr>
            <p:ph type="ftr" sz="quarter" idx="3"/>
          </p:nvPr>
        </p:nvSpPr>
        <p:spPr/>
        <p:txBody>
          <a:bodyPr/>
          <a:lstStyle/>
          <a:p>
            <a:pPr algn="ctr"/>
            <a:r>
              <a:rPr lang="en-GB" sz="800" dirty="0"/>
              <a:t> 14/06/2022                                                                                                                                                                                                          </a:t>
            </a:r>
            <a:r>
              <a:rPr lang="en-GB" sz="800" dirty="0">
                <a:solidFill>
                  <a:schemeClr val="bg1"/>
                </a:solidFill>
              </a:rPr>
              <a:t>CONFIDENTIAL </a:t>
            </a:r>
            <a:r>
              <a:rPr lang="en-GB" sz="800" dirty="0"/>
              <a:t>                                                                                                                                             KARACHAGANAK PETROLEUM OPERATING B.V</a:t>
            </a:r>
          </a:p>
        </p:txBody>
      </p:sp>
      <p:sp>
        <p:nvSpPr>
          <p:cNvPr id="3" name="Slide Number Placeholder 2">
            <a:extLst>
              <a:ext uri="{FF2B5EF4-FFF2-40B4-BE49-F238E27FC236}">
                <a16:creationId xmlns:a16="http://schemas.microsoft.com/office/drawing/2014/main" id="{22995AF2-A5F8-4B0A-9EF7-F733B0F15CF2}"/>
              </a:ext>
            </a:extLst>
          </p:cNvPr>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22</a:t>
            </a:fld>
            <a:endParaRPr lang="it-IT" dirty="0"/>
          </a:p>
        </p:txBody>
      </p:sp>
      <p:sp>
        <p:nvSpPr>
          <p:cNvPr id="14" name="Title 1">
            <a:extLst>
              <a:ext uri="{FF2B5EF4-FFF2-40B4-BE49-F238E27FC236}">
                <a16:creationId xmlns:a16="http://schemas.microsoft.com/office/drawing/2014/main" id="{B5AEFB9A-7E2A-4BD0-8124-78B37B07AA9D}"/>
              </a:ext>
            </a:extLst>
          </p:cNvPr>
          <p:cNvSpPr txBox="1">
            <a:spLocks/>
          </p:cNvSpPr>
          <p:nvPr/>
        </p:nvSpPr>
        <p:spPr>
          <a:xfrm>
            <a:off x="7210" y="303991"/>
            <a:ext cx="12192000" cy="832023"/>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r>
              <a:rPr lang="en-GB" sz="3200" dirty="0">
                <a:solidFill>
                  <a:schemeClr val="accent1"/>
                </a:solidFill>
                <a:latin typeface="Calibri" panose="020F0502020204030204" pitchFamily="34" charset="0"/>
                <a:cs typeface="Calibri" panose="020F0502020204030204" pitchFamily="34" charset="0"/>
              </a:rPr>
              <a:t>PROCUREMENT PROCESS</a:t>
            </a:r>
          </a:p>
        </p:txBody>
      </p:sp>
      <p:sp>
        <p:nvSpPr>
          <p:cNvPr id="23" name="Rectangle 22">
            <a:extLst>
              <a:ext uri="{FF2B5EF4-FFF2-40B4-BE49-F238E27FC236}">
                <a16:creationId xmlns:a16="http://schemas.microsoft.com/office/drawing/2014/main" id="{002CEAD6-D562-4DA8-AC9B-3CDF635A5E63}"/>
              </a:ext>
            </a:extLst>
          </p:cNvPr>
          <p:cNvSpPr/>
          <p:nvPr/>
        </p:nvSpPr>
        <p:spPr bwMode="auto">
          <a:xfrm>
            <a:off x="478559" y="1290077"/>
            <a:ext cx="11170299" cy="1729961"/>
          </a:xfrm>
          <a:prstGeom prst="rect">
            <a:avLst/>
          </a:prstGeom>
          <a:noFill/>
          <a:ln w="6350">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lvl="0">
              <a:spcBef>
                <a:spcPts val="300"/>
              </a:spcBef>
              <a:spcAft>
                <a:spcPts val="300"/>
              </a:spcAft>
            </a:pPr>
            <a:r>
              <a:rPr lang="en-GB" sz="1600" dirty="0">
                <a:solidFill>
                  <a:schemeClr val="accent1"/>
                </a:solidFill>
              </a:rPr>
              <a:t>KPO shall perform the procurement activities in accordance with: </a:t>
            </a:r>
          </a:p>
          <a:p>
            <a:pPr marL="742950" lvl="1" indent="-285750">
              <a:spcBef>
                <a:spcPts val="300"/>
              </a:spcBef>
              <a:spcAft>
                <a:spcPts val="300"/>
              </a:spcAft>
              <a:buClr>
                <a:srgbClr val="FFC000"/>
              </a:buClr>
              <a:buFont typeface="Wingdings" panose="05000000000000000000" pitchFamily="2" charset="2"/>
              <a:buChar char="§"/>
            </a:pPr>
            <a:r>
              <a:rPr lang="en-GB" sz="1600" dirty="0">
                <a:solidFill>
                  <a:schemeClr val="accent1"/>
                </a:solidFill>
              </a:rPr>
              <a:t>the Final Production Sharing Agreement (confidential and intended only for the use of KPO, its Shareholders and the Republic) and the Joint Operating Committee’s Tender Procedures (JOC)</a:t>
            </a:r>
          </a:p>
          <a:p>
            <a:pPr marL="742950" lvl="1" indent="-285750">
              <a:spcBef>
                <a:spcPts val="300"/>
              </a:spcBef>
              <a:spcAft>
                <a:spcPts val="300"/>
              </a:spcAft>
              <a:buClr>
                <a:srgbClr val="FFC000"/>
              </a:buClr>
              <a:buFont typeface="Wingdings" panose="05000000000000000000" pitchFamily="2" charset="2"/>
              <a:buChar char="§"/>
            </a:pPr>
            <a:r>
              <a:rPr lang="en-GB" sz="1600" dirty="0">
                <a:solidFill>
                  <a:schemeClr val="accent1"/>
                </a:solidFill>
              </a:rPr>
              <a:t>current legislation </a:t>
            </a:r>
          </a:p>
          <a:p>
            <a:pPr marL="742950" lvl="1" indent="-285750">
              <a:spcBef>
                <a:spcPts val="300"/>
              </a:spcBef>
              <a:spcAft>
                <a:spcPts val="300"/>
              </a:spcAft>
              <a:buClr>
                <a:srgbClr val="FFC000"/>
              </a:buClr>
              <a:buFont typeface="Wingdings" panose="05000000000000000000" pitchFamily="2" charset="2"/>
              <a:buChar char="§"/>
            </a:pPr>
            <a:r>
              <a:rPr lang="en-GB" sz="1600" dirty="0">
                <a:solidFill>
                  <a:schemeClr val="accent1"/>
                </a:solidFill>
              </a:rPr>
              <a:t>approved budget and work program</a:t>
            </a:r>
          </a:p>
        </p:txBody>
      </p:sp>
      <p:sp>
        <p:nvSpPr>
          <p:cNvPr id="24" name="Rectangle 23">
            <a:extLst>
              <a:ext uri="{FF2B5EF4-FFF2-40B4-BE49-F238E27FC236}">
                <a16:creationId xmlns:a16="http://schemas.microsoft.com/office/drawing/2014/main" id="{2C1521C6-147A-4928-862B-06C8CA671EC3}"/>
              </a:ext>
            </a:extLst>
          </p:cNvPr>
          <p:cNvSpPr/>
          <p:nvPr/>
        </p:nvSpPr>
        <p:spPr bwMode="auto">
          <a:xfrm>
            <a:off x="478559" y="3267493"/>
            <a:ext cx="11236471" cy="317635"/>
          </a:xfrm>
          <a:prstGeom prst="rect">
            <a:avLst/>
          </a:prstGeom>
          <a:solidFill>
            <a:srgbClr val="00B5C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ea typeface="+mn-ea"/>
                <a:cs typeface="Arial"/>
              </a:rPr>
              <a:t>PROCESS</a:t>
            </a:r>
          </a:p>
        </p:txBody>
      </p:sp>
      <p:grpSp>
        <p:nvGrpSpPr>
          <p:cNvPr id="25" name="Group 24">
            <a:extLst>
              <a:ext uri="{FF2B5EF4-FFF2-40B4-BE49-F238E27FC236}">
                <a16:creationId xmlns:a16="http://schemas.microsoft.com/office/drawing/2014/main" id="{A33E4B67-8B6D-4ACC-BDCE-22579341A871}"/>
              </a:ext>
            </a:extLst>
          </p:cNvPr>
          <p:cNvGrpSpPr/>
          <p:nvPr/>
        </p:nvGrpSpPr>
        <p:grpSpPr>
          <a:xfrm>
            <a:off x="1904757" y="3619219"/>
            <a:ext cx="9959519" cy="848820"/>
            <a:chOff x="-1565713" y="4563572"/>
            <a:chExt cx="16818648" cy="980982"/>
          </a:xfrm>
        </p:grpSpPr>
        <p:grpSp>
          <p:nvGrpSpPr>
            <p:cNvPr id="26" name="Group 25">
              <a:extLst>
                <a:ext uri="{FF2B5EF4-FFF2-40B4-BE49-F238E27FC236}">
                  <a16:creationId xmlns:a16="http://schemas.microsoft.com/office/drawing/2014/main" id="{48BC604E-77D1-42BD-90BA-29C7E7181518}"/>
                </a:ext>
              </a:extLst>
            </p:cNvPr>
            <p:cNvGrpSpPr/>
            <p:nvPr/>
          </p:nvGrpSpPr>
          <p:grpSpPr>
            <a:xfrm>
              <a:off x="-1565713" y="4563572"/>
              <a:ext cx="14384491" cy="980982"/>
              <a:chOff x="-1565713" y="4563572"/>
              <a:chExt cx="14384491" cy="980982"/>
            </a:xfrm>
          </p:grpSpPr>
          <p:sp>
            <p:nvSpPr>
              <p:cNvPr id="28" name="Pentagon 9">
                <a:extLst>
                  <a:ext uri="{FF2B5EF4-FFF2-40B4-BE49-F238E27FC236}">
                    <a16:creationId xmlns:a16="http://schemas.microsoft.com/office/drawing/2014/main" id="{458CFA57-97D8-487C-924A-5D1ED73F2763}"/>
                  </a:ext>
                </a:extLst>
              </p:cNvPr>
              <p:cNvSpPr/>
              <p:nvPr/>
            </p:nvSpPr>
            <p:spPr>
              <a:xfrm>
                <a:off x="-1565713" y="4563572"/>
                <a:ext cx="2213705" cy="980982"/>
              </a:xfrm>
              <a:prstGeom prst="homePlate">
                <a:avLst/>
              </a:prstGeom>
              <a:solidFill>
                <a:srgbClr val="4F81B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ea typeface="+mn-ea"/>
                    <a:cs typeface="Arial"/>
                  </a:rPr>
                  <a:t>INVITATION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ea typeface="+mn-ea"/>
                    <a:cs typeface="Arial"/>
                  </a:rPr>
                  <a:t> TO TENDER</a:t>
                </a:r>
              </a:p>
            </p:txBody>
          </p:sp>
          <p:sp>
            <p:nvSpPr>
              <p:cNvPr id="29" name="Pentagon 10">
                <a:extLst>
                  <a:ext uri="{FF2B5EF4-FFF2-40B4-BE49-F238E27FC236}">
                    <a16:creationId xmlns:a16="http://schemas.microsoft.com/office/drawing/2014/main" id="{CBBA4F39-465F-4CDC-84C0-33560014AF80}"/>
                  </a:ext>
                </a:extLst>
              </p:cNvPr>
              <p:cNvSpPr/>
              <p:nvPr/>
            </p:nvSpPr>
            <p:spPr>
              <a:xfrm>
                <a:off x="868444" y="4563572"/>
                <a:ext cx="2213705" cy="980982"/>
              </a:xfrm>
              <a:prstGeom prst="homePlate">
                <a:avLst/>
              </a:prstGeom>
              <a:solidFill>
                <a:srgbClr val="4F81B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ea typeface="+mn-ea"/>
                    <a:cs typeface="Arial"/>
                  </a:rPr>
                  <a:t>TENDERING PERIOD</a:t>
                </a:r>
              </a:p>
            </p:txBody>
          </p:sp>
          <p:sp>
            <p:nvSpPr>
              <p:cNvPr id="30" name="Pentagon 11">
                <a:extLst>
                  <a:ext uri="{FF2B5EF4-FFF2-40B4-BE49-F238E27FC236}">
                    <a16:creationId xmlns:a16="http://schemas.microsoft.com/office/drawing/2014/main" id="{7AF1DFBF-E678-4D67-B118-0D1B7170071B}"/>
                  </a:ext>
                </a:extLst>
              </p:cNvPr>
              <p:cNvSpPr/>
              <p:nvPr/>
            </p:nvSpPr>
            <p:spPr>
              <a:xfrm>
                <a:off x="5736759" y="4563572"/>
                <a:ext cx="2213705" cy="980982"/>
              </a:xfrm>
              <a:prstGeom prst="homePlate">
                <a:avLst/>
              </a:prstGeom>
              <a:solidFill>
                <a:srgbClr val="4F81B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ea typeface="+mn-ea"/>
                    <a:cs typeface="Arial"/>
                  </a:rPr>
                  <a:t>EVALUATION OF TENDERS </a:t>
                </a:r>
              </a:p>
            </p:txBody>
          </p:sp>
          <p:sp>
            <p:nvSpPr>
              <p:cNvPr id="31" name="Pentagon 13">
                <a:extLst>
                  <a:ext uri="{FF2B5EF4-FFF2-40B4-BE49-F238E27FC236}">
                    <a16:creationId xmlns:a16="http://schemas.microsoft.com/office/drawing/2014/main" id="{8E8B0B6C-04B7-4536-BE10-1FAAAF846915}"/>
                  </a:ext>
                </a:extLst>
              </p:cNvPr>
              <p:cNvSpPr/>
              <p:nvPr/>
            </p:nvSpPr>
            <p:spPr>
              <a:xfrm>
                <a:off x="3302602" y="4563572"/>
                <a:ext cx="2213705" cy="980982"/>
              </a:xfrm>
              <a:prstGeom prst="homePlate">
                <a:avLst/>
              </a:prstGeom>
              <a:solidFill>
                <a:srgbClr val="4F81B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ea typeface="+mn-ea"/>
                    <a:cs typeface="Arial"/>
                  </a:rPr>
                  <a:t>TENDER DUE DATE </a:t>
                </a:r>
              </a:p>
            </p:txBody>
          </p:sp>
          <p:sp>
            <p:nvSpPr>
              <p:cNvPr id="32" name="Pentagon 12">
                <a:extLst>
                  <a:ext uri="{FF2B5EF4-FFF2-40B4-BE49-F238E27FC236}">
                    <a16:creationId xmlns:a16="http://schemas.microsoft.com/office/drawing/2014/main" id="{5EA8B3CE-5631-4C60-92B0-7BECBFD14615}"/>
                  </a:ext>
                </a:extLst>
              </p:cNvPr>
              <p:cNvSpPr/>
              <p:nvPr/>
            </p:nvSpPr>
            <p:spPr>
              <a:xfrm>
                <a:off x="8170916" y="4563572"/>
                <a:ext cx="2213704" cy="980982"/>
              </a:xfrm>
              <a:prstGeom prst="homePlate">
                <a:avLst/>
              </a:prstGeom>
              <a:solidFill>
                <a:srgbClr val="4F81B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Arial"/>
                  </a:rPr>
                  <a:t>CONTRACT AWARD</a:t>
                </a:r>
              </a:p>
            </p:txBody>
          </p:sp>
          <p:sp>
            <p:nvSpPr>
              <p:cNvPr id="33" name="Pentagon 14">
                <a:extLst>
                  <a:ext uri="{FF2B5EF4-FFF2-40B4-BE49-F238E27FC236}">
                    <a16:creationId xmlns:a16="http://schemas.microsoft.com/office/drawing/2014/main" id="{A7E40D68-B723-427C-8B1F-555F812E5C38}"/>
                  </a:ext>
                </a:extLst>
              </p:cNvPr>
              <p:cNvSpPr/>
              <p:nvPr/>
            </p:nvSpPr>
            <p:spPr>
              <a:xfrm>
                <a:off x="10605073" y="4563572"/>
                <a:ext cx="2213705" cy="980982"/>
              </a:xfrm>
              <a:prstGeom prst="homePlate">
                <a:avLst/>
              </a:prstGeom>
              <a:solidFill>
                <a:srgbClr val="4F81B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ea typeface="+mn-ea"/>
                    <a:cs typeface="Arial"/>
                  </a:rPr>
                  <a:t>CONTRACT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ea typeface="+mn-ea"/>
                    <a:cs typeface="Arial"/>
                  </a:rPr>
                  <a:t>SIGNING</a:t>
                </a:r>
              </a:p>
            </p:txBody>
          </p:sp>
        </p:grpSp>
        <p:sp>
          <p:nvSpPr>
            <p:cNvPr id="27" name="Pentagon 17">
              <a:extLst>
                <a:ext uri="{FF2B5EF4-FFF2-40B4-BE49-F238E27FC236}">
                  <a16:creationId xmlns:a16="http://schemas.microsoft.com/office/drawing/2014/main" id="{0DB3DCEC-323E-46FE-B881-69F7BC01CC75}"/>
                </a:ext>
              </a:extLst>
            </p:cNvPr>
            <p:cNvSpPr/>
            <p:nvPr/>
          </p:nvSpPr>
          <p:spPr>
            <a:xfrm>
              <a:off x="13039230" y="4563572"/>
              <a:ext cx="2213705" cy="980982"/>
            </a:xfrm>
            <a:prstGeom prst="homePlate">
              <a:avLst/>
            </a:prstGeom>
            <a:solidFill>
              <a:srgbClr val="4F81B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ea typeface="+mn-ea"/>
                  <a:cs typeface="Arial"/>
                </a:rPr>
                <a:t>CONTRACT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ea typeface="+mn-ea"/>
                  <a:cs typeface="Arial"/>
                </a:rPr>
                <a:t>PERFORMANCE</a:t>
              </a:r>
            </a:p>
          </p:txBody>
        </p:sp>
      </p:grpSp>
      <p:sp>
        <p:nvSpPr>
          <p:cNvPr id="34" name="Pentagon 15">
            <a:extLst>
              <a:ext uri="{FF2B5EF4-FFF2-40B4-BE49-F238E27FC236}">
                <a16:creationId xmlns:a16="http://schemas.microsoft.com/office/drawing/2014/main" id="{A7DE6919-1A13-4F50-98A7-0130C329E7FF}"/>
              </a:ext>
            </a:extLst>
          </p:cNvPr>
          <p:cNvSpPr/>
          <p:nvPr/>
        </p:nvSpPr>
        <p:spPr>
          <a:xfrm>
            <a:off x="478559" y="3619219"/>
            <a:ext cx="1310892" cy="848820"/>
          </a:xfrm>
          <a:prstGeom prst="homePlate">
            <a:avLst/>
          </a:prstGeom>
          <a:solidFill>
            <a:srgbClr val="4F81B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ea typeface="+mn-ea"/>
                <a:cs typeface="Arial"/>
              </a:rPr>
              <a:t>MARKET</a:t>
            </a:r>
            <a:r>
              <a:rPr kumimoji="0" lang="en-GB" sz="1000" b="1" i="0" u="none" strike="noStrike" kern="1200" cap="none" spc="0" normalizeH="0" noProof="0" dirty="0">
                <a:ln>
                  <a:noFill/>
                </a:ln>
                <a:solidFill>
                  <a:prstClr val="white"/>
                </a:solidFill>
                <a:effectLst/>
                <a:uLnTx/>
                <a:uFillTx/>
                <a:ea typeface="+mn-ea"/>
                <a:cs typeface="Arial"/>
              </a:rPr>
              <a:t> RESEARCH</a:t>
            </a:r>
            <a:r>
              <a:rPr kumimoji="0" lang="ru-RU" sz="1000" b="1" i="0" u="none" strike="noStrike" kern="1200" cap="none" spc="0" normalizeH="0" noProof="0" dirty="0">
                <a:ln>
                  <a:noFill/>
                </a:ln>
                <a:solidFill>
                  <a:prstClr val="white"/>
                </a:solidFill>
                <a:effectLst/>
                <a:uLnTx/>
                <a:uFillTx/>
                <a:ea typeface="+mn-ea"/>
                <a:cs typeface="Arial"/>
              </a:rPr>
              <a:t> / </a:t>
            </a:r>
            <a:r>
              <a:rPr lang="en-US" sz="1000" b="1" dirty="0">
                <a:solidFill>
                  <a:prstClr val="white"/>
                </a:solidFill>
                <a:cs typeface="Arial"/>
              </a:rPr>
              <a:t>PREQUALIFICATION</a:t>
            </a:r>
            <a:endParaRPr kumimoji="0" lang="en-GB" sz="1000" b="1" i="0" u="none" strike="noStrike" kern="1200" cap="none" spc="0" normalizeH="0" baseline="0" noProof="0" dirty="0">
              <a:ln>
                <a:noFill/>
              </a:ln>
              <a:solidFill>
                <a:prstClr val="white"/>
              </a:solidFill>
              <a:effectLst/>
              <a:uLnTx/>
              <a:uFillTx/>
              <a:ea typeface="+mn-ea"/>
              <a:cs typeface="Arial"/>
            </a:endParaRPr>
          </a:p>
        </p:txBody>
      </p:sp>
    </p:spTree>
    <p:extLst>
      <p:ext uri="{BB962C8B-B14F-4D97-AF65-F5344CB8AC3E}">
        <p14:creationId xmlns:p14="http://schemas.microsoft.com/office/powerpoint/2010/main" val="445324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BB6359-9652-4107-8004-682F965A91B2}"/>
              </a:ext>
            </a:extLst>
          </p:cNvPr>
          <p:cNvSpPr>
            <a:spLocks noGrp="1"/>
          </p:cNvSpPr>
          <p:nvPr>
            <p:ph type="ftr" sz="quarter" idx="3"/>
          </p:nvPr>
        </p:nvSpPr>
        <p:spPr/>
        <p:txBody>
          <a:bodyPr/>
          <a:lstStyle/>
          <a:p>
            <a:pPr algn="ctr"/>
            <a:r>
              <a:rPr lang="en-GB" sz="800" dirty="0"/>
              <a:t> 14/06/2022                                                                                                                                                                                                          </a:t>
            </a:r>
            <a:r>
              <a:rPr lang="en-GB" sz="800" dirty="0">
                <a:solidFill>
                  <a:schemeClr val="bg1"/>
                </a:solidFill>
              </a:rPr>
              <a:t>CONFIDENTIAL </a:t>
            </a:r>
            <a:r>
              <a:rPr lang="en-GB" sz="800" dirty="0"/>
              <a:t>                                                                                                                                             KARACHAGANAK PETROLEUM OPERATING B.V</a:t>
            </a:r>
          </a:p>
        </p:txBody>
      </p:sp>
      <p:sp>
        <p:nvSpPr>
          <p:cNvPr id="3" name="Slide Number Placeholder 2">
            <a:extLst>
              <a:ext uri="{FF2B5EF4-FFF2-40B4-BE49-F238E27FC236}">
                <a16:creationId xmlns:a16="http://schemas.microsoft.com/office/drawing/2014/main" id="{22995AF2-A5F8-4B0A-9EF7-F733B0F15CF2}"/>
              </a:ext>
            </a:extLst>
          </p:cNvPr>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23</a:t>
            </a:fld>
            <a:endParaRPr lang="it-IT" dirty="0"/>
          </a:p>
        </p:txBody>
      </p:sp>
      <p:sp>
        <p:nvSpPr>
          <p:cNvPr id="14" name="Title 1">
            <a:extLst>
              <a:ext uri="{FF2B5EF4-FFF2-40B4-BE49-F238E27FC236}">
                <a16:creationId xmlns:a16="http://schemas.microsoft.com/office/drawing/2014/main" id="{B5AEFB9A-7E2A-4BD0-8124-78B37B07AA9D}"/>
              </a:ext>
            </a:extLst>
          </p:cNvPr>
          <p:cNvSpPr txBox="1">
            <a:spLocks/>
          </p:cNvSpPr>
          <p:nvPr/>
        </p:nvSpPr>
        <p:spPr>
          <a:xfrm>
            <a:off x="104274" y="333331"/>
            <a:ext cx="12192000" cy="832023"/>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r>
              <a:rPr lang="en-GB" sz="3200" dirty="0">
                <a:solidFill>
                  <a:schemeClr val="accent1"/>
                </a:solidFill>
                <a:latin typeface="Calibri" panose="020F0502020204030204" pitchFamily="34" charset="0"/>
                <a:cs typeface="Calibri" panose="020F0502020204030204" pitchFamily="34" charset="0"/>
              </a:rPr>
              <a:t>MAXIMUM ATTENTION SHALL BE PAID TO</a:t>
            </a:r>
          </a:p>
        </p:txBody>
      </p:sp>
      <p:sp>
        <p:nvSpPr>
          <p:cNvPr id="7" name="Rectangle 6">
            <a:extLst>
              <a:ext uri="{FF2B5EF4-FFF2-40B4-BE49-F238E27FC236}">
                <a16:creationId xmlns:a16="http://schemas.microsoft.com/office/drawing/2014/main" id="{81034ECF-D96B-4DBE-AAD8-1A86C9CCA1CA}"/>
              </a:ext>
            </a:extLst>
          </p:cNvPr>
          <p:cNvSpPr/>
          <p:nvPr/>
        </p:nvSpPr>
        <p:spPr bwMode="auto">
          <a:xfrm>
            <a:off x="488016" y="4366479"/>
            <a:ext cx="2606041" cy="1178644"/>
          </a:xfrm>
          <a:prstGeom prst="rect">
            <a:avLst/>
          </a:prstGeom>
          <a:solidFill>
            <a:srgbClr val="FFD74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4990"/>
                </a:solidFill>
                <a:effectLst/>
                <a:uLnTx/>
                <a:uFillTx/>
                <a:ea typeface="+mn-ea"/>
                <a:cs typeface="Arial"/>
              </a:rPr>
              <a:t>TENDER PACKAGES SUBMISSION REQUIREMENTS</a:t>
            </a:r>
          </a:p>
        </p:txBody>
      </p:sp>
      <p:sp>
        <p:nvSpPr>
          <p:cNvPr id="8" name="Rectangle 7">
            <a:extLst>
              <a:ext uri="{FF2B5EF4-FFF2-40B4-BE49-F238E27FC236}">
                <a16:creationId xmlns:a16="http://schemas.microsoft.com/office/drawing/2014/main" id="{A7483872-E049-4B53-A735-D31B43ED428C}"/>
              </a:ext>
            </a:extLst>
          </p:cNvPr>
          <p:cNvSpPr/>
          <p:nvPr/>
        </p:nvSpPr>
        <p:spPr bwMode="auto">
          <a:xfrm>
            <a:off x="6027475" y="4365192"/>
            <a:ext cx="2614586" cy="1178644"/>
          </a:xfrm>
          <a:prstGeom prst="rect">
            <a:avLst/>
          </a:prstGeom>
          <a:solidFill>
            <a:srgbClr val="FFD74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4990"/>
                </a:solidFill>
                <a:effectLst/>
                <a:uLnTx/>
                <a:uFillTx/>
                <a:ea typeface="+mn-ea"/>
                <a:cs typeface="Arial"/>
              </a:rPr>
              <a:t>INSTRUCTIONS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4990"/>
                </a:solidFill>
                <a:effectLst/>
                <a:uLnTx/>
                <a:uFillTx/>
                <a:ea typeface="+mn-ea"/>
                <a:cs typeface="Arial"/>
              </a:rPr>
              <a:t>TO TENDERERS</a:t>
            </a:r>
          </a:p>
        </p:txBody>
      </p:sp>
      <p:sp>
        <p:nvSpPr>
          <p:cNvPr id="9" name="Rectangle 8">
            <a:extLst>
              <a:ext uri="{FF2B5EF4-FFF2-40B4-BE49-F238E27FC236}">
                <a16:creationId xmlns:a16="http://schemas.microsoft.com/office/drawing/2014/main" id="{4B69FF11-C9AA-46F7-A9D7-6BEB63D4C368}"/>
              </a:ext>
            </a:extLst>
          </p:cNvPr>
          <p:cNvSpPr/>
          <p:nvPr/>
        </p:nvSpPr>
        <p:spPr bwMode="auto">
          <a:xfrm>
            <a:off x="8790263" y="4366478"/>
            <a:ext cx="2614587" cy="1177358"/>
          </a:xfrm>
          <a:prstGeom prst="rect">
            <a:avLst/>
          </a:prstGeom>
          <a:solidFill>
            <a:srgbClr val="FFD74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4990"/>
                </a:solidFill>
                <a:effectLst/>
                <a:uLnTx/>
                <a:uFillTx/>
                <a:ea typeface="+mn-ea"/>
                <a:cs typeface="Arial"/>
              </a:rPr>
              <a:t>TENDER DUE DATE / TIME</a:t>
            </a:r>
          </a:p>
        </p:txBody>
      </p:sp>
      <p:sp>
        <p:nvSpPr>
          <p:cNvPr id="10" name="Rectangle 9">
            <a:extLst>
              <a:ext uri="{FF2B5EF4-FFF2-40B4-BE49-F238E27FC236}">
                <a16:creationId xmlns:a16="http://schemas.microsoft.com/office/drawing/2014/main" id="{8E766773-F864-42B6-AD75-DD4735601B0F}"/>
              </a:ext>
            </a:extLst>
          </p:cNvPr>
          <p:cNvSpPr/>
          <p:nvPr/>
        </p:nvSpPr>
        <p:spPr bwMode="auto">
          <a:xfrm>
            <a:off x="3242259" y="4366479"/>
            <a:ext cx="2637014" cy="1178644"/>
          </a:xfrm>
          <a:prstGeom prst="rect">
            <a:avLst/>
          </a:prstGeom>
          <a:solidFill>
            <a:srgbClr val="FFD74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000" tIns="14669" rIns="72000" bIns="14669" spcCol="1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4990"/>
                </a:solidFill>
                <a:effectLst/>
                <a:uLnTx/>
                <a:uFillTx/>
                <a:ea typeface="+mn-ea"/>
                <a:cs typeface="Arial"/>
              </a:rPr>
              <a:t>TENDER PACKAGES SUBMISSION REQUIREMENTS THROUGH</a:t>
            </a:r>
            <a:r>
              <a:rPr kumimoji="0" lang="en-GB" sz="1600" b="1" i="0" u="none" strike="noStrike" kern="1200" cap="none" spc="0" normalizeH="0" noProof="0" dirty="0">
                <a:ln>
                  <a:noFill/>
                </a:ln>
                <a:solidFill>
                  <a:srgbClr val="004990"/>
                </a:solidFill>
                <a:effectLst/>
                <a:uLnTx/>
                <a:uFillTx/>
                <a:ea typeface="+mn-ea"/>
                <a:cs typeface="Arial"/>
              </a:rPr>
              <a:t> E-BIDDING SYSTEM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baseline="0" dirty="0">
                <a:solidFill>
                  <a:srgbClr val="004990"/>
                </a:solidFill>
                <a:cs typeface="Arial"/>
              </a:rPr>
              <a:t>(</a:t>
            </a:r>
            <a:r>
              <a:rPr lang="en-US" sz="1200" b="1" baseline="0" dirty="0">
                <a:solidFill>
                  <a:srgbClr val="004990"/>
                </a:solidFill>
                <a:cs typeface="Arial"/>
                <a:hlinkClick r:id="rId2">
                  <a:extLst>
                    <a:ext uri="{A12FA001-AC4F-418D-AE19-62706E023703}">
                      <ahyp:hlinkClr xmlns:ahyp="http://schemas.microsoft.com/office/drawing/2018/hyperlinkcolor" val="tx"/>
                    </a:ext>
                  </a:extLst>
                </a:hlinkClick>
              </a:rPr>
              <a:t>Link to the instructions</a:t>
            </a:r>
            <a:r>
              <a:rPr lang="en-US" sz="1200" b="1" baseline="0" dirty="0">
                <a:solidFill>
                  <a:srgbClr val="004990"/>
                </a:solidFill>
                <a:cs typeface="Arial"/>
              </a:rPr>
              <a:t>)</a:t>
            </a:r>
            <a:endParaRPr kumimoji="0" lang="en-GB" sz="1200" b="1" i="0" u="none" strike="noStrike" kern="1200" cap="none" spc="0" normalizeH="0" baseline="0" noProof="0" dirty="0">
              <a:ln>
                <a:noFill/>
              </a:ln>
              <a:solidFill>
                <a:srgbClr val="004990"/>
              </a:solidFill>
              <a:effectLst/>
              <a:uLnTx/>
              <a:uFillTx/>
              <a:cs typeface="Arial"/>
            </a:endParaRPr>
          </a:p>
        </p:txBody>
      </p:sp>
      <p:pic>
        <p:nvPicPr>
          <p:cNvPr id="11" name="Picture 10">
            <a:extLst>
              <a:ext uri="{FF2B5EF4-FFF2-40B4-BE49-F238E27FC236}">
                <a16:creationId xmlns:a16="http://schemas.microsoft.com/office/drawing/2014/main" id="{B1C92530-C2EB-42C8-A105-0EF03C03BE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015" y="1754601"/>
            <a:ext cx="2619214" cy="2181706"/>
          </a:xfrm>
          <a:prstGeom prst="rect">
            <a:avLst/>
          </a:prstGeom>
        </p:spPr>
      </p:pic>
      <p:pic>
        <p:nvPicPr>
          <p:cNvPr id="12" name="Picture 11">
            <a:extLst>
              <a:ext uri="{FF2B5EF4-FFF2-40B4-BE49-F238E27FC236}">
                <a16:creationId xmlns:a16="http://schemas.microsoft.com/office/drawing/2014/main" id="{086422AF-C254-49E1-88CB-3E4D23517CAC}"/>
              </a:ext>
            </a:extLst>
          </p:cNvPr>
          <p:cNvPicPr>
            <a:picLocks noChangeAspect="1"/>
          </p:cNvPicPr>
          <p:nvPr/>
        </p:nvPicPr>
        <p:blipFill>
          <a:blip r:embed="rId4"/>
          <a:stretch>
            <a:fillRect/>
          </a:stretch>
        </p:blipFill>
        <p:spPr>
          <a:xfrm>
            <a:off x="3242258" y="1755088"/>
            <a:ext cx="2606041" cy="2181220"/>
          </a:xfrm>
          <a:prstGeom prst="rect">
            <a:avLst/>
          </a:prstGeom>
        </p:spPr>
      </p:pic>
      <p:pic>
        <p:nvPicPr>
          <p:cNvPr id="13" name="Picture 12">
            <a:extLst>
              <a:ext uri="{FF2B5EF4-FFF2-40B4-BE49-F238E27FC236}">
                <a16:creationId xmlns:a16="http://schemas.microsoft.com/office/drawing/2014/main" id="{E9C3ADBB-8036-4C05-BE3F-68D402D1E79F}"/>
              </a:ext>
            </a:extLst>
          </p:cNvPr>
          <p:cNvPicPr>
            <a:picLocks noChangeAspect="1"/>
          </p:cNvPicPr>
          <p:nvPr/>
        </p:nvPicPr>
        <p:blipFill>
          <a:blip r:embed="rId5"/>
          <a:stretch>
            <a:fillRect/>
          </a:stretch>
        </p:blipFill>
        <p:spPr>
          <a:xfrm>
            <a:off x="5996502" y="1748603"/>
            <a:ext cx="2645559" cy="2181706"/>
          </a:xfrm>
          <a:prstGeom prst="rect">
            <a:avLst/>
          </a:prstGeom>
        </p:spPr>
      </p:pic>
      <p:pic>
        <p:nvPicPr>
          <p:cNvPr id="15" name="Picture 14">
            <a:extLst>
              <a:ext uri="{FF2B5EF4-FFF2-40B4-BE49-F238E27FC236}">
                <a16:creationId xmlns:a16="http://schemas.microsoft.com/office/drawing/2014/main" id="{08DC068C-7973-46D1-9587-1C666D0B273D}"/>
              </a:ext>
            </a:extLst>
          </p:cNvPr>
          <p:cNvPicPr>
            <a:picLocks noChangeAspect="1"/>
          </p:cNvPicPr>
          <p:nvPr/>
        </p:nvPicPr>
        <p:blipFill>
          <a:blip r:embed="rId6"/>
          <a:stretch>
            <a:fillRect/>
          </a:stretch>
        </p:blipFill>
        <p:spPr>
          <a:xfrm>
            <a:off x="8790263" y="1748603"/>
            <a:ext cx="2619214" cy="2180729"/>
          </a:xfrm>
          <a:prstGeom prst="rect">
            <a:avLst/>
          </a:prstGeom>
        </p:spPr>
      </p:pic>
    </p:spTree>
    <p:extLst>
      <p:ext uri="{BB962C8B-B14F-4D97-AF65-F5344CB8AC3E}">
        <p14:creationId xmlns:p14="http://schemas.microsoft.com/office/powerpoint/2010/main" val="2264969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995AF2-A5F8-4B0A-9EF7-F733B0F15CF2}"/>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C8EB68E-E012-4BA0-8FC2-4838E88C4766}" type="slidenum">
              <a:rPr kumimoji="0" lang="it-IT" sz="1000" b="0" i="0" u="none" strike="noStrike" kern="1200" cap="none" spc="0" normalizeH="0" baseline="0" noProof="0" smtClean="0">
                <a:ln>
                  <a:noFill/>
                </a:ln>
                <a:solidFill>
                  <a:srgbClr val="000000">
                    <a:lumMod val="50000"/>
                    <a:lumOff val="50000"/>
                  </a:srgbClr>
                </a:solidFill>
                <a:effectLst/>
                <a:uLnTx/>
                <a:uFillTx/>
                <a:latin typeface="Calibri" panose="020F0502020204030204"/>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it-IT" sz="10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B5AEFB9A-7E2A-4BD0-8124-78B37B07AA9D}"/>
              </a:ext>
            </a:extLst>
          </p:cNvPr>
          <p:cNvSpPr txBox="1">
            <a:spLocks/>
          </p:cNvSpPr>
          <p:nvPr/>
        </p:nvSpPr>
        <p:spPr>
          <a:xfrm>
            <a:off x="7210" y="221725"/>
            <a:ext cx="12192000" cy="832023"/>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marL="0" marR="0" lvl="0" indent="0" algn="ctr" defTabSz="1219170" rtl="0" eaLnBrk="1" fontAlgn="auto" latinLnBrk="1"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00ABC5"/>
                </a:solidFill>
                <a:effectLst/>
                <a:uLnTx/>
                <a:uFillTx/>
                <a:latin typeface="Calibri" panose="020F0502020204030204" pitchFamily="34" charset="0"/>
                <a:ea typeface="+mj-ea"/>
                <a:cs typeface="Calibri" panose="020F0502020204030204" pitchFamily="34" charset="0"/>
              </a:rPr>
              <a:t>TENDER DOCUMENTATION CONTENTS</a:t>
            </a:r>
          </a:p>
        </p:txBody>
      </p:sp>
      <p:sp>
        <p:nvSpPr>
          <p:cNvPr id="7" name="Rectangle 6">
            <a:extLst>
              <a:ext uri="{FF2B5EF4-FFF2-40B4-BE49-F238E27FC236}">
                <a16:creationId xmlns:a16="http://schemas.microsoft.com/office/drawing/2014/main" id="{17F5BDFD-E239-489C-A344-C88C37E6D56C}"/>
              </a:ext>
            </a:extLst>
          </p:cNvPr>
          <p:cNvSpPr/>
          <p:nvPr/>
        </p:nvSpPr>
        <p:spPr>
          <a:xfrm>
            <a:off x="535516" y="1053748"/>
            <a:ext cx="11120967" cy="550920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228600" marR="0" lvl="0" indent="-228600" algn="l" defTabSz="914400" rtl="0" eaLnBrk="1" fontAlgn="base" latinLnBrk="0" hangingPunct="1">
              <a:lnSpc>
                <a:spcPct val="100000"/>
              </a:lnSpc>
              <a:spcBef>
                <a:spcPct val="0"/>
              </a:spcBef>
              <a:spcAft>
                <a:spcPts val="600"/>
              </a:spcAft>
              <a:buClrTx/>
              <a:buSzTx/>
              <a:buFont typeface="+mj-lt"/>
              <a:buAutoNum type="arabicPeriod"/>
              <a:tabLst/>
              <a:defRPr/>
            </a:pPr>
            <a:r>
              <a:rPr kumimoji="0" lang="en-GB" sz="1200" b="0" i="0" u="none" strike="noStrike" kern="1200" cap="none" spc="0" normalizeH="0" baseline="0" noProof="0" dirty="0">
                <a:ln>
                  <a:noFill/>
                </a:ln>
                <a:solidFill>
                  <a:srgbClr val="00ABC5"/>
                </a:solidFill>
                <a:effectLst/>
                <a:uLnTx/>
                <a:uFillTx/>
                <a:latin typeface="Calibri" panose="020F0502020204030204"/>
                <a:ea typeface="+mn-ea"/>
                <a:cs typeface="+mn-cs"/>
              </a:rPr>
              <a:t>Cover letter</a:t>
            </a:r>
          </a:p>
          <a:p>
            <a:pPr marL="228600" marR="0" lvl="0" indent="-228600" algn="l" defTabSz="914400" rtl="0" eaLnBrk="1" fontAlgn="base" latinLnBrk="0" hangingPunct="1">
              <a:lnSpc>
                <a:spcPct val="100000"/>
              </a:lnSpc>
              <a:spcBef>
                <a:spcPct val="0"/>
              </a:spcBef>
              <a:spcAft>
                <a:spcPts val="600"/>
              </a:spcAft>
              <a:buClrTx/>
              <a:buSzTx/>
              <a:buFont typeface="+mj-lt"/>
              <a:buAutoNum type="arabicPeriod"/>
              <a:tabLst/>
              <a:defRPr/>
            </a:pPr>
            <a:r>
              <a:rPr kumimoji="0" lang="en-GB" sz="1200" b="0" i="0" u="none" strike="noStrike" kern="1200" cap="none" spc="0" normalizeH="0" baseline="0" noProof="0" dirty="0">
                <a:ln>
                  <a:noFill/>
                </a:ln>
                <a:solidFill>
                  <a:srgbClr val="00ABC5"/>
                </a:solidFill>
                <a:effectLst/>
                <a:uLnTx/>
                <a:uFillTx/>
                <a:latin typeface="Calibri" panose="020F0502020204030204"/>
                <a:ea typeface="+mn-ea"/>
                <a:cs typeface="+mn-cs"/>
              </a:rPr>
              <a:t>Forms, that shall be mandatorily signed, stamped and provided within timeframe specified:</a:t>
            </a:r>
          </a:p>
          <a:p>
            <a:pPr marL="715963" marR="0" lvl="0" indent="-271463" algn="l" defTabSz="914400" rtl="0" eaLnBrk="1" fontAlgn="base" latinLnBrk="0" hangingPunct="1">
              <a:lnSpc>
                <a:spcPct val="100000"/>
              </a:lnSpc>
              <a:spcBef>
                <a:spcPct val="0"/>
              </a:spcBef>
              <a:spcAft>
                <a:spcPts val="600"/>
              </a:spcAft>
              <a:buClrTx/>
              <a:buSzTx/>
              <a:buFont typeface="Calibri" panose="020F0502020204030204" pitchFamily="34" charset="0"/>
              <a:buChar char="–"/>
              <a:tabLst/>
              <a:defRPr/>
            </a:pPr>
            <a:r>
              <a:rPr kumimoji="0" lang="en-GB" sz="1200" b="0" i="0" u="none" strike="noStrike" kern="1200" cap="none" spc="0" normalizeH="0" baseline="0" noProof="0" dirty="0">
                <a:ln>
                  <a:noFill/>
                </a:ln>
                <a:solidFill>
                  <a:srgbClr val="00ABC5"/>
                </a:solidFill>
                <a:effectLst/>
                <a:uLnTx/>
                <a:uFillTx/>
                <a:latin typeface="Calibri" panose="020F0502020204030204"/>
                <a:ea typeface="+mn-ea"/>
                <a:cs typeface="+mn-cs"/>
              </a:rPr>
              <a:t>Tender Acknowledgement and Confidentiality Agreement</a:t>
            </a:r>
          </a:p>
          <a:p>
            <a:pPr marL="715963" marR="0" lvl="0" indent="-271463" algn="l" defTabSz="914400" rtl="0" eaLnBrk="1" fontAlgn="base" latinLnBrk="0" hangingPunct="1">
              <a:lnSpc>
                <a:spcPct val="100000"/>
              </a:lnSpc>
              <a:spcBef>
                <a:spcPct val="0"/>
              </a:spcBef>
              <a:spcAft>
                <a:spcPts val="600"/>
              </a:spcAft>
              <a:buClrTx/>
              <a:buSzTx/>
              <a:buFont typeface="Calibri" panose="020F0502020204030204" pitchFamily="34" charset="0"/>
              <a:buChar char="–"/>
              <a:tabLst/>
              <a:defRPr/>
            </a:pPr>
            <a:r>
              <a:rPr kumimoji="0" lang="en-US" sz="1200" b="0" i="0" u="none" strike="noStrike" kern="1200" cap="none" spc="0" normalizeH="0" baseline="0" noProof="0" dirty="0">
                <a:ln>
                  <a:noFill/>
                </a:ln>
                <a:solidFill>
                  <a:srgbClr val="00ABC5"/>
                </a:solidFill>
                <a:effectLst/>
                <a:uLnTx/>
                <a:uFillTx/>
                <a:latin typeface="Calibri" panose="020F0502020204030204"/>
                <a:ea typeface="+mn-ea"/>
                <a:cs typeface="+mn-cs"/>
              </a:rPr>
              <a:t>Form of Tender</a:t>
            </a:r>
            <a:endParaRPr kumimoji="0" lang="en-GB" sz="1200" b="0" i="0" u="none" strike="noStrike" kern="1200" cap="none" spc="0" normalizeH="0" baseline="0" noProof="0" dirty="0">
              <a:ln>
                <a:noFill/>
              </a:ln>
              <a:solidFill>
                <a:srgbClr val="00ABC5"/>
              </a:solidFill>
              <a:effectLst/>
              <a:uLnTx/>
              <a:uFillTx/>
              <a:latin typeface="Calibri" panose="020F0502020204030204"/>
              <a:ea typeface="+mn-ea"/>
              <a:cs typeface="+mn-cs"/>
            </a:endParaRPr>
          </a:p>
          <a:p>
            <a:pPr marL="715963" marR="0" lvl="0" indent="-271463" algn="l" defTabSz="914400" rtl="0" eaLnBrk="1" fontAlgn="base" latinLnBrk="0" hangingPunct="1">
              <a:lnSpc>
                <a:spcPct val="100000"/>
              </a:lnSpc>
              <a:spcBef>
                <a:spcPct val="0"/>
              </a:spcBef>
              <a:spcAft>
                <a:spcPts val="600"/>
              </a:spcAft>
              <a:buClrTx/>
              <a:buSzTx/>
              <a:buFont typeface="Calibri" panose="020F0502020204030204" pitchFamily="34" charset="0"/>
              <a:buChar char="–"/>
              <a:tabLst/>
              <a:defRPr/>
            </a:pPr>
            <a:r>
              <a:rPr kumimoji="0" lang="en-GB" sz="1200" b="0" i="0" u="none" strike="noStrike" kern="1200" cap="none" spc="0" normalizeH="0" baseline="0" noProof="0" dirty="0">
                <a:ln>
                  <a:noFill/>
                </a:ln>
                <a:solidFill>
                  <a:srgbClr val="00ABC5"/>
                </a:solidFill>
                <a:effectLst/>
                <a:uLnTx/>
                <a:uFillTx/>
                <a:latin typeface="Calibri" panose="020F0502020204030204"/>
                <a:ea typeface="+mn-ea"/>
                <a:cs typeface="+mn-cs"/>
              </a:rPr>
              <a:t>Certificate of Corporate Ownership and Declaration of Compliance</a:t>
            </a:r>
          </a:p>
          <a:p>
            <a:pPr marL="228600" marR="0" lvl="0" indent="-228600" algn="l" defTabSz="914400" rtl="0" eaLnBrk="1" fontAlgn="base" latinLnBrk="0" hangingPunct="1">
              <a:lnSpc>
                <a:spcPct val="100000"/>
              </a:lnSpc>
              <a:spcBef>
                <a:spcPct val="0"/>
              </a:spcBef>
              <a:spcAft>
                <a:spcPts val="600"/>
              </a:spcAft>
              <a:buClrTx/>
              <a:buSzTx/>
              <a:buFont typeface="+mj-lt"/>
              <a:buAutoNum type="arabicPeriod" startAt="3"/>
              <a:tabLst/>
              <a:defRPr/>
            </a:pPr>
            <a:r>
              <a:rPr kumimoji="0" lang="en-GB" sz="1200" b="0" i="0" u="none" strike="noStrike" kern="1200" cap="none" spc="0" normalizeH="0" baseline="0" noProof="0" dirty="0">
                <a:ln>
                  <a:noFill/>
                </a:ln>
                <a:solidFill>
                  <a:srgbClr val="00ABC5"/>
                </a:solidFill>
                <a:effectLst/>
                <a:uLnTx/>
                <a:uFillTx/>
                <a:latin typeface="Calibri" panose="020F0502020204030204"/>
                <a:ea typeface="+mn-ea"/>
                <a:cs typeface="+mn-cs"/>
              </a:rPr>
              <a:t>A package of documents related directly to the tender subject itself </a:t>
            </a:r>
          </a:p>
          <a:p>
            <a:pPr marL="228600" marR="0" lvl="0" indent="-228600" algn="l" defTabSz="914400" rtl="0" eaLnBrk="1" fontAlgn="base" latinLnBrk="0" hangingPunct="1">
              <a:lnSpc>
                <a:spcPct val="100000"/>
              </a:lnSpc>
              <a:spcBef>
                <a:spcPct val="0"/>
              </a:spcBef>
              <a:spcAft>
                <a:spcPts val="600"/>
              </a:spcAft>
              <a:buClrTx/>
              <a:buSzTx/>
              <a:buFont typeface="+mj-lt"/>
              <a:buAutoNum type="arabicPeriod" startAt="3"/>
              <a:tabLst/>
              <a:defRPr/>
            </a:pPr>
            <a:r>
              <a:rPr kumimoji="0" lang="en-GB" sz="1200" b="0" i="0" u="none" strike="noStrike" kern="1200" cap="none" spc="0" normalizeH="0" baseline="0" noProof="0" dirty="0">
                <a:ln>
                  <a:noFill/>
                </a:ln>
                <a:solidFill>
                  <a:srgbClr val="00ABC5"/>
                </a:solidFill>
                <a:effectLst/>
                <a:uLnTx/>
                <a:uFillTx/>
                <a:latin typeface="Calibri" panose="020F0502020204030204"/>
                <a:ea typeface="+mn-ea"/>
                <a:cs typeface="+mn-cs"/>
              </a:rPr>
              <a:t>Instructions to Tenderers</a:t>
            </a:r>
          </a:p>
          <a:p>
            <a:pPr marL="715963" marR="0" lvl="0" indent="-271463" algn="l" defTabSz="914400" rtl="0" eaLnBrk="1" fontAlgn="base" latinLnBrk="0" hangingPunct="1">
              <a:lnSpc>
                <a:spcPct val="100000"/>
              </a:lnSpc>
              <a:spcBef>
                <a:spcPct val="0"/>
              </a:spcBef>
              <a:spcAft>
                <a:spcPts val="600"/>
              </a:spcAft>
              <a:buClrTx/>
              <a:buSzTx/>
              <a:buFont typeface="Calibri" panose="020F0502020204030204" pitchFamily="34" charset="0"/>
              <a:buChar char="–"/>
              <a:tabLst/>
              <a:defRPr/>
            </a:pPr>
            <a:r>
              <a:rPr kumimoji="0" lang="en-GB" sz="1200" b="0" i="0" u="none" strike="noStrike" kern="1200" cap="none" spc="0" normalizeH="0" baseline="0" noProof="0" dirty="0">
                <a:ln>
                  <a:noFill/>
                </a:ln>
                <a:solidFill>
                  <a:srgbClr val="00ABC5"/>
                </a:solidFill>
                <a:effectLst/>
                <a:uLnTx/>
                <a:uFillTx/>
                <a:latin typeface="Calibri" panose="020F0502020204030204"/>
                <a:ea typeface="+mn-ea"/>
                <a:cs typeface="+mn-cs"/>
              </a:rPr>
              <a:t>Form of Contract includes:</a:t>
            </a:r>
          </a:p>
          <a:p>
            <a:pPr marL="896938" marR="0" lvl="0" indent="0" algn="l" defTabSz="914400" rtl="0" eaLnBrk="1" fontAlgn="base" latinLnBrk="0" hangingPunct="1">
              <a:lnSpc>
                <a:spcPct val="100000"/>
              </a:lnSpc>
              <a:spcBef>
                <a:spcPct val="0"/>
              </a:spcBef>
              <a:spcAft>
                <a:spcPts val="600"/>
              </a:spcAft>
              <a:buClrTx/>
              <a:buSzTx/>
              <a:buFontTx/>
              <a:buNone/>
              <a:tabLst/>
              <a:defRPr/>
            </a:pPr>
            <a:r>
              <a:rPr kumimoji="0" lang="en-GB" sz="1200" b="0" i="0" u="none" strike="noStrike" kern="1200" cap="none" spc="0" normalizeH="0" baseline="0" noProof="0" dirty="0">
                <a:ln>
                  <a:noFill/>
                </a:ln>
                <a:solidFill>
                  <a:srgbClr val="00ABC5"/>
                </a:solidFill>
                <a:effectLst/>
                <a:uLnTx/>
                <a:uFillTx/>
                <a:latin typeface="Calibri" panose="020F0502020204030204"/>
                <a:ea typeface="+mn-ea"/>
                <a:cs typeface="+mn-cs"/>
              </a:rPr>
              <a:t>Form of Agreement</a:t>
            </a:r>
          </a:p>
          <a:p>
            <a:pPr marL="896938" marR="0" lvl="0" indent="0" algn="l" defTabSz="914400" rtl="0" eaLnBrk="1" fontAlgn="base" latinLnBrk="0" hangingPunct="1">
              <a:lnSpc>
                <a:spcPct val="100000"/>
              </a:lnSpc>
              <a:spcBef>
                <a:spcPct val="0"/>
              </a:spcBef>
              <a:spcAft>
                <a:spcPts val="600"/>
              </a:spcAft>
              <a:buClrTx/>
              <a:buSzTx/>
              <a:buFontTx/>
              <a:buNone/>
              <a:tabLst/>
              <a:defRPr/>
            </a:pPr>
            <a:r>
              <a:rPr kumimoji="0" lang="en-GB" sz="1200" b="0" i="0" u="none" strike="noStrike" kern="1200" cap="none" spc="0" normalizeH="0" baseline="0" noProof="0" dirty="0">
                <a:ln>
                  <a:noFill/>
                </a:ln>
                <a:solidFill>
                  <a:srgbClr val="00ABC5"/>
                </a:solidFill>
                <a:effectLst/>
                <a:uLnTx/>
                <a:uFillTx/>
                <a:latin typeface="Calibri" panose="020F0502020204030204"/>
                <a:ea typeface="+mn-ea"/>
                <a:cs typeface="+mn-cs"/>
              </a:rPr>
              <a:t>Schedule A – General Terms and Conditions</a:t>
            </a:r>
          </a:p>
          <a:p>
            <a:pPr marL="896938" marR="0" lvl="0" indent="0" algn="l" defTabSz="457200" rtl="0" eaLnBrk="1" fontAlgn="base" latinLnBrk="0" hangingPunct="1">
              <a:lnSpc>
                <a:spcPct val="100000"/>
              </a:lnSpc>
              <a:spcBef>
                <a:spcPct val="0"/>
              </a:spcBef>
              <a:spcAft>
                <a:spcPts val="600"/>
              </a:spcAft>
              <a:buClrTx/>
              <a:buSzTx/>
              <a:buFontTx/>
              <a:buNone/>
              <a:tabLst/>
              <a:defRPr/>
            </a:pPr>
            <a:r>
              <a:rPr kumimoji="0" lang="en-GB" sz="1200" b="0" i="0" u="none" strike="noStrike" kern="1200" cap="none" spc="0" normalizeH="0" baseline="0" noProof="0" dirty="0">
                <a:ln>
                  <a:noFill/>
                </a:ln>
                <a:solidFill>
                  <a:srgbClr val="00ABC5"/>
                </a:solidFill>
                <a:effectLst/>
                <a:uLnTx/>
                <a:uFillTx/>
                <a:latin typeface="Calibri" panose="020F0502020204030204"/>
                <a:ea typeface="+mn-ea"/>
                <a:cs typeface="+mn-cs"/>
              </a:rPr>
              <a:t>Schedule B – Scope of Goods/Services to be Supplied and Specifications</a:t>
            </a:r>
          </a:p>
          <a:p>
            <a:pPr marL="896938" marR="0" lvl="0" indent="0" algn="l" defTabSz="457200" rtl="0" eaLnBrk="1" fontAlgn="base" latinLnBrk="0" hangingPunct="1">
              <a:lnSpc>
                <a:spcPct val="100000"/>
              </a:lnSpc>
              <a:spcBef>
                <a:spcPct val="0"/>
              </a:spcBef>
              <a:spcAft>
                <a:spcPts val="600"/>
              </a:spcAft>
              <a:buClrTx/>
              <a:buSzTx/>
              <a:buFontTx/>
              <a:buNone/>
              <a:tabLst/>
              <a:defRPr/>
            </a:pPr>
            <a:r>
              <a:rPr kumimoji="0" lang="en-GB" sz="1200" b="0" i="0" u="none" strike="noStrike" kern="1200" cap="none" spc="0" normalizeH="0" baseline="0" noProof="0" dirty="0">
                <a:ln>
                  <a:noFill/>
                </a:ln>
                <a:solidFill>
                  <a:srgbClr val="00ABC5"/>
                </a:solidFill>
                <a:effectLst/>
                <a:uLnTx/>
                <a:uFillTx/>
                <a:latin typeface="Calibri" panose="020F0502020204030204"/>
                <a:ea typeface="+mn-ea"/>
                <a:cs typeface="+mn-cs"/>
              </a:rPr>
              <a:t>Schedule C – Compensation and Payment</a:t>
            </a:r>
          </a:p>
          <a:p>
            <a:pPr marL="896938" marR="0" lvl="0" indent="0" algn="l" defTabSz="914400" rtl="0" eaLnBrk="1" fontAlgn="base" latinLnBrk="0" hangingPunct="1">
              <a:lnSpc>
                <a:spcPct val="100000"/>
              </a:lnSpc>
              <a:spcBef>
                <a:spcPct val="0"/>
              </a:spcBef>
              <a:spcAft>
                <a:spcPts val="600"/>
              </a:spcAft>
              <a:buClrTx/>
              <a:buSzTx/>
              <a:buFontTx/>
              <a:buNone/>
              <a:tabLst/>
              <a:defRPr/>
            </a:pPr>
            <a:r>
              <a:rPr kumimoji="0" lang="en-GB" sz="1200" b="0" i="0" u="none" strike="noStrike" kern="1200" cap="none" spc="0" normalizeH="0" baseline="0" noProof="0" dirty="0">
                <a:ln>
                  <a:noFill/>
                </a:ln>
                <a:solidFill>
                  <a:srgbClr val="00ABC5"/>
                </a:solidFill>
                <a:effectLst/>
                <a:uLnTx/>
                <a:uFillTx/>
                <a:latin typeface="Calibri" panose="020F0502020204030204"/>
                <a:ea typeface="+mn-ea"/>
                <a:cs typeface="+mn-cs"/>
              </a:rPr>
              <a:t>Schedule D – Health, Safety and Environment (HSE) requirements </a:t>
            </a:r>
          </a:p>
          <a:p>
            <a:pPr marL="896938" marR="0" lvl="0" indent="0" algn="l" defTabSz="457200" rtl="0" eaLnBrk="1" fontAlgn="base" latinLnBrk="0" hangingPunct="1">
              <a:lnSpc>
                <a:spcPct val="100000"/>
              </a:lnSpc>
              <a:spcBef>
                <a:spcPct val="0"/>
              </a:spcBef>
              <a:spcAft>
                <a:spcPts val="600"/>
              </a:spcAft>
              <a:buClrTx/>
              <a:buSzTx/>
              <a:buFontTx/>
              <a:buNone/>
              <a:tabLst/>
              <a:defRPr/>
            </a:pPr>
            <a:r>
              <a:rPr kumimoji="0" lang="en-GB" sz="1200" b="0" i="0" u="none" strike="noStrike" kern="1200" cap="none" spc="0" normalizeH="0" baseline="0" noProof="0" dirty="0">
                <a:ln>
                  <a:noFill/>
                </a:ln>
                <a:solidFill>
                  <a:srgbClr val="00ABC5"/>
                </a:solidFill>
                <a:effectLst/>
                <a:uLnTx/>
                <a:uFillTx/>
                <a:latin typeface="Calibri" panose="020F0502020204030204"/>
                <a:ea typeface="+mn-ea"/>
                <a:cs typeface="+mn-cs"/>
              </a:rPr>
              <a:t>Schedule E – Special Conditions</a:t>
            </a:r>
          </a:p>
          <a:p>
            <a:pPr marL="896938" marR="0" lvl="0" indent="0" algn="l" defTabSz="914400" rtl="0" eaLnBrk="1" fontAlgn="base" latinLnBrk="0" hangingPunct="1">
              <a:lnSpc>
                <a:spcPct val="100000"/>
              </a:lnSpc>
              <a:spcBef>
                <a:spcPct val="0"/>
              </a:spcBef>
              <a:spcAft>
                <a:spcPts val="600"/>
              </a:spcAft>
              <a:buClrTx/>
              <a:buSzTx/>
              <a:buFontTx/>
              <a:buNone/>
              <a:tabLst/>
              <a:defRPr/>
            </a:pPr>
            <a:r>
              <a:rPr kumimoji="0" lang="en-GB" sz="1200" b="0" i="0" u="none" strike="noStrike" kern="1200" cap="none" spc="0" normalizeH="0" baseline="0" noProof="0" dirty="0">
                <a:ln>
                  <a:noFill/>
                </a:ln>
                <a:solidFill>
                  <a:srgbClr val="00ABC5"/>
                </a:solidFill>
                <a:effectLst/>
                <a:uLnTx/>
                <a:uFillTx/>
                <a:latin typeface="Calibri" panose="020F0502020204030204"/>
                <a:ea typeface="+mn-ea"/>
                <a:cs typeface="+mn-cs"/>
              </a:rPr>
              <a:t>Schedule F – Statement of Local Content</a:t>
            </a:r>
          </a:p>
          <a:p>
            <a:pPr marL="896938" marR="0" lvl="0" indent="0" algn="l" defTabSz="914400" rtl="0" eaLnBrk="1" fontAlgn="base" latinLnBrk="0" hangingPunct="1">
              <a:lnSpc>
                <a:spcPct val="100000"/>
              </a:lnSpc>
              <a:spcBef>
                <a:spcPct val="0"/>
              </a:spcBef>
              <a:spcAft>
                <a:spcPts val="600"/>
              </a:spcAft>
              <a:buClrTx/>
              <a:buSzTx/>
              <a:buFontTx/>
              <a:buNone/>
              <a:tabLst/>
              <a:defRPr/>
            </a:pPr>
            <a:r>
              <a:rPr kumimoji="0" lang="en-US" sz="1200" b="0" i="0" u="none" strike="noStrike" kern="1200" cap="none" spc="0" normalizeH="0" baseline="0" noProof="0" dirty="0">
                <a:ln>
                  <a:noFill/>
                </a:ln>
                <a:solidFill>
                  <a:srgbClr val="00ABC5"/>
                </a:solidFill>
                <a:effectLst/>
                <a:uLnTx/>
                <a:uFillTx/>
                <a:latin typeface="Calibri" panose="020F0502020204030204"/>
                <a:ea typeface="+mn-ea"/>
                <a:cs typeface="+mn-cs"/>
              </a:rPr>
              <a:t>S</a:t>
            </a:r>
            <a:r>
              <a:rPr kumimoji="0" lang="en-GB" sz="1200" b="0" i="0" u="none" strike="noStrike" kern="1200" cap="none" spc="0" normalizeH="0" baseline="0" noProof="0" dirty="0">
                <a:ln>
                  <a:noFill/>
                </a:ln>
                <a:solidFill>
                  <a:srgbClr val="00ABC5"/>
                </a:solidFill>
                <a:effectLst/>
                <a:uLnTx/>
                <a:uFillTx/>
                <a:latin typeface="Calibri" panose="020F0502020204030204"/>
                <a:ea typeface="+mn-ea"/>
                <a:cs typeface="+mn-cs"/>
              </a:rPr>
              <a:t>chedule H – Industrial Relations</a:t>
            </a:r>
          </a:p>
          <a:p>
            <a:pPr marL="715963" marR="0" lvl="0" indent="-271463" algn="l" defTabSz="914400" rtl="0" eaLnBrk="1" fontAlgn="base" latinLnBrk="0" hangingPunct="1">
              <a:lnSpc>
                <a:spcPct val="100000"/>
              </a:lnSpc>
              <a:spcBef>
                <a:spcPct val="0"/>
              </a:spcBef>
              <a:spcAft>
                <a:spcPts val="600"/>
              </a:spcAft>
              <a:buClrTx/>
              <a:buSzTx/>
              <a:buFont typeface="Calibri" panose="020F0502020204030204" pitchFamily="34" charset="0"/>
              <a:buChar char="–"/>
              <a:tabLst/>
              <a:defRPr/>
            </a:pPr>
            <a:r>
              <a:rPr kumimoji="0" lang="en-GB" sz="1200" b="0" i="0" u="none" strike="noStrike" kern="1200" cap="none" spc="0" normalizeH="0" baseline="0" noProof="0" dirty="0">
                <a:ln>
                  <a:noFill/>
                </a:ln>
                <a:solidFill>
                  <a:srgbClr val="00ABC5"/>
                </a:solidFill>
                <a:effectLst/>
                <a:uLnTx/>
                <a:uFillTx/>
                <a:latin typeface="Calibri" panose="020F0502020204030204"/>
                <a:ea typeface="+mn-ea"/>
                <a:cs typeface="+mn-cs"/>
              </a:rPr>
              <a:t>Questionnaire for Tender Participants</a:t>
            </a:r>
          </a:p>
          <a:p>
            <a:pPr marL="715963" marR="0" lvl="0" indent="-271463" algn="l" defTabSz="914400" rtl="0" eaLnBrk="1" fontAlgn="base" latinLnBrk="0" hangingPunct="1">
              <a:lnSpc>
                <a:spcPct val="100000"/>
              </a:lnSpc>
              <a:spcBef>
                <a:spcPct val="0"/>
              </a:spcBef>
              <a:spcAft>
                <a:spcPts val="600"/>
              </a:spcAft>
              <a:buClrTx/>
              <a:buSzTx/>
              <a:buFont typeface="Calibri" panose="020F0502020204030204" pitchFamily="34" charset="0"/>
              <a:buChar char="–"/>
              <a:tabLst/>
              <a:defRPr/>
            </a:pPr>
            <a:r>
              <a:rPr kumimoji="0" lang="en-GB" sz="1200" b="0" i="0" u="none" strike="noStrike" kern="1200" cap="none" spc="0" normalizeH="0" baseline="0" noProof="0" dirty="0">
                <a:ln>
                  <a:noFill/>
                </a:ln>
                <a:solidFill>
                  <a:srgbClr val="00ABC5"/>
                </a:solidFill>
                <a:effectLst/>
                <a:uLnTx/>
                <a:uFillTx/>
                <a:latin typeface="Calibri" panose="020F0502020204030204"/>
                <a:ea typeface="+mn-ea"/>
                <a:cs typeface="+mn-cs"/>
              </a:rPr>
              <a:t>List of goods and technical delivery conditions (if applicable)</a:t>
            </a:r>
          </a:p>
          <a:p>
            <a:pPr marL="361950" marR="0" lvl="0" indent="-361950" algn="just" defTabSz="457200" rtl="0" eaLnBrk="1" fontAlgn="base" latinLnBrk="0" hangingPunct="1">
              <a:lnSpc>
                <a:spcPct val="100000"/>
              </a:lnSpc>
              <a:spcBef>
                <a:spcPct val="0"/>
              </a:spcBef>
              <a:spcAft>
                <a:spcPts val="600"/>
              </a:spcAft>
              <a:buClrTx/>
              <a:buSzTx/>
              <a:buFont typeface="+mj-lt"/>
              <a:buAutoNum type="arabicPeriod" startAt="5"/>
              <a:tabLst/>
              <a:defRPr/>
            </a:pPr>
            <a:r>
              <a:rPr kumimoji="0" lang="en-GB" sz="1200" b="0" i="0" u="none" strike="noStrike" kern="1200" cap="none" spc="0" normalizeH="0" baseline="0" noProof="0" dirty="0">
                <a:ln>
                  <a:noFill/>
                </a:ln>
                <a:solidFill>
                  <a:srgbClr val="00ABC5"/>
                </a:solidFill>
                <a:effectLst/>
                <a:uLnTx/>
                <a:uFillTx/>
                <a:latin typeface="Calibri" panose="020F0502020204030204"/>
                <a:ea typeface="+mn-ea"/>
                <a:cs typeface="+mn-cs"/>
              </a:rPr>
              <a:t>Instructions for preparing a tender proposal:</a:t>
            </a:r>
          </a:p>
          <a:p>
            <a:pPr marL="715963" marR="0" lvl="0" indent="-271463" algn="l" defTabSz="914400" rtl="0" eaLnBrk="1" fontAlgn="base" latinLnBrk="0" hangingPunct="1">
              <a:lnSpc>
                <a:spcPct val="100000"/>
              </a:lnSpc>
              <a:spcBef>
                <a:spcPct val="0"/>
              </a:spcBef>
              <a:spcAft>
                <a:spcPts val="600"/>
              </a:spcAft>
              <a:buClrTx/>
              <a:buSzTx/>
              <a:buFont typeface="Calibri" panose="020F0502020204030204" pitchFamily="34" charset="0"/>
              <a:buChar char="–"/>
              <a:tabLst/>
              <a:defRPr/>
            </a:pPr>
            <a:r>
              <a:rPr kumimoji="0" lang="en-GB" sz="1200" b="0" i="0" u="none" strike="noStrike" kern="1200" cap="none" spc="0" normalizeH="0" baseline="0" noProof="0" dirty="0">
                <a:ln>
                  <a:noFill/>
                </a:ln>
                <a:solidFill>
                  <a:srgbClr val="00ABC5"/>
                </a:solidFill>
                <a:effectLst/>
                <a:uLnTx/>
                <a:uFillTx/>
                <a:latin typeface="Calibri" panose="020F0502020204030204"/>
                <a:ea typeface="+mn-ea"/>
                <a:cs typeface="+mn-cs"/>
              </a:rPr>
              <a:t>Instructions to Tender Participants</a:t>
            </a:r>
          </a:p>
          <a:p>
            <a:pPr marL="715963" marR="0" lvl="0" indent="-271463" algn="l" defTabSz="914400" rtl="0" eaLnBrk="1" fontAlgn="base" latinLnBrk="0" hangingPunct="1">
              <a:lnSpc>
                <a:spcPct val="100000"/>
              </a:lnSpc>
              <a:spcBef>
                <a:spcPct val="0"/>
              </a:spcBef>
              <a:spcAft>
                <a:spcPts val="600"/>
              </a:spcAft>
              <a:buClrTx/>
              <a:buSzTx/>
              <a:buFont typeface="Calibri" panose="020F0502020204030204" pitchFamily="34" charset="0"/>
              <a:buChar char="–"/>
              <a:tabLst/>
              <a:defRPr/>
            </a:pPr>
            <a:r>
              <a:rPr kumimoji="0" lang="en-GB" sz="1200" b="0" i="0" u="none" strike="noStrike" kern="1200" cap="none" spc="0" normalizeH="0" baseline="0" noProof="0" dirty="0">
                <a:ln>
                  <a:noFill/>
                </a:ln>
                <a:solidFill>
                  <a:srgbClr val="00ABC5"/>
                </a:solidFill>
                <a:effectLst/>
                <a:uLnTx/>
                <a:uFillTx/>
                <a:latin typeface="Calibri" panose="020F0502020204030204"/>
                <a:ea typeface="+mn-ea"/>
                <a:cs typeface="+mn-cs"/>
              </a:rPr>
              <a:t>Bid marking template</a:t>
            </a:r>
          </a:p>
        </p:txBody>
      </p:sp>
      <p:sp>
        <p:nvSpPr>
          <p:cNvPr id="8" name="Footer Placeholder 1">
            <a:extLst>
              <a:ext uri="{FF2B5EF4-FFF2-40B4-BE49-F238E27FC236}">
                <a16:creationId xmlns:a16="http://schemas.microsoft.com/office/drawing/2014/main" id="{9EB1B004-ECC9-4BA7-988F-0B70DEC295E5}"/>
              </a:ext>
            </a:extLst>
          </p:cNvPr>
          <p:cNvSpPr txBox="1">
            <a:spLocks/>
          </p:cNvSpPr>
          <p:nvPr/>
        </p:nvSpPr>
        <p:spPr>
          <a:xfrm>
            <a:off x="104274" y="6584486"/>
            <a:ext cx="12184790" cy="27351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08/04/2024                                                                                                                                                                CONFIDENTIAL                                                                                                                                                                                     KARACHAGANAK PETROLEUM OPERATING B.V.</a:t>
            </a:r>
          </a:p>
        </p:txBody>
      </p:sp>
    </p:spTree>
    <p:extLst>
      <p:ext uri="{BB962C8B-B14F-4D97-AF65-F5344CB8AC3E}">
        <p14:creationId xmlns:p14="http://schemas.microsoft.com/office/powerpoint/2010/main" val="925007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A3CE9575-1198-4D53-BFBB-90BEA64ACB59}"/>
              </a:ext>
            </a:extLst>
          </p:cNvPr>
          <p:cNvGrpSpPr/>
          <p:nvPr/>
        </p:nvGrpSpPr>
        <p:grpSpPr>
          <a:xfrm>
            <a:off x="7632711" y="1234657"/>
            <a:ext cx="1416039" cy="1749970"/>
            <a:chOff x="3422056" y="821410"/>
            <a:chExt cx="2486498" cy="3392458"/>
          </a:xfrm>
          <a:solidFill>
            <a:schemeClr val="accent2">
              <a:lumMod val="40000"/>
              <a:lumOff val="60000"/>
            </a:schemeClr>
          </a:solidFill>
        </p:grpSpPr>
        <p:sp>
          <p:nvSpPr>
            <p:cNvPr id="7" name="Oval 1">
              <a:extLst>
                <a:ext uri="{FF2B5EF4-FFF2-40B4-BE49-F238E27FC236}">
                  <a16:creationId xmlns:a16="http://schemas.microsoft.com/office/drawing/2014/main" id="{0843942A-7046-4B48-BA61-0A520BBC0EC4}"/>
                </a:ext>
              </a:extLst>
            </p:cNvPr>
            <p:cNvSpPr/>
            <p:nvPr/>
          </p:nvSpPr>
          <p:spPr>
            <a:xfrm rot="20110090">
              <a:off x="4547567" y="3137124"/>
              <a:ext cx="1067821" cy="1076744"/>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Arial"/>
                <a:cs typeface="+mn-cs"/>
              </a:endParaRPr>
            </a:p>
          </p:txBody>
        </p:sp>
        <p:sp>
          <p:nvSpPr>
            <p:cNvPr id="8" name="Oval 1">
              <a:extLst>
                <a:ext uri="{FF2B5EF4-FFF2-40B4-BE49-F238E27FC236}">
                  <a16:creationId xmlns:a16="http://schemas.microsoft.com/office/drawing/2014/main" id="{2E185AD8-ECDF-430F-827E-A67C509E5475}"/>
                </a:ext>
              </a:extLst>
            </p:cNvPr>
            <p:cNvSpPr/>
            <p:nvPr/>
          </p:nvSpPr>
          <p:spPr>
            <a:xfrm rot="20629582">
              <a:off x="3422056" y="2512575"/>
              <a:ext cx="1317398" cy="1328406"/>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Arial"/>
                <a:cs typeface="+mn-cs"/>
              </a:endParaRPr>
            </a:p>
          </p:txBody>
        </p:sp>
        <p:sp>
          <p:nvSpPr>
            <p:cNvPr id="9" name="Oval 1">
              <a:extLst>
                <a:ext uri="{FF2B5EF4-FFF2-40B4-BE49-F238E27FC236}">
                  <a16:creationId xmlns:a16="http://schemas.microsoft.com/office/drawing/2014/main" id="{F69B9CE7-E9C8-41F8-8388-93F05CF7B32B}"/>
                </a:ext>
              </a:extLst>
            </p:cNvPr>
            <p:cNvSpPr/>
            <p:nvPr/>
          </p:nvSpPr>
          <p:spPr>
            <a:xfrm rot="20625983">
              <a:off x="3912780" y="821410"/>
              <a:ext cx="1175566" cy="1185389"/>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Arial"/>
                <a:cs typeface="+mn-cs"/>
              </a:endParaRPr>
            </a:p>
          </p:txBody>
        </p:sp>
        <p:sp>
          <p:nvSpPr>
            <p:cNvPr id="10" name="Oval 1">
              <a:extLst>
                <a:ext uri="{FF2B5EF4-FFF2-40B4-BE49-F238E27FC236}">
                  <a16:creationId xmlns:a16="http://schemas.microsoft.com/office/drawing/2014/main" id="{83F90DE6-C428-4184-92A2-A876947CB8C4}"/>
                </a:ext>
              </a:extLst>
            </p:cNvPr>
            <p:cNvSpPr/>
            <p:nvPr/>
          </p:nvSpPr>
          <p:spPr>
            <a:xfrm rot="20625983">
              <a:off x="4483704" y="1742062"/>
              <a:ext cx="1424850" cy="1436756"/>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Arial"/>
                <a:cs typeface="+mn-cs"/>
              </a:endParaRPr>
            </a:p>
          </p:txBody>
        </p:sp>
      </p:grpSp>
      <p:sp>
        <p:nvSpPr>
          <p:cNvPr id="3" name="Rectangle 2">
            <a:extLst>
              <a:ext uri="{FF2B5EF4-FFF2-40B4-BE49-F238E27FC236}">
                <a16:creationId xmlns:a16="http://schemas.microsoft.com/office/drawing/2014/main" id="{145F6E45-3FCF-4DEE-966C-5DE063A72498}"/>
              </a:ext>
            </a:extLst>
          </p:cNvPr>
          <p:cNvSpPr/>
          <p:nvPr/>
        </p:nvSpPr>
        <p:spPr>
          <a:xfrm>
            <a:off x="1940839" y="4016261"/>
            <a:ext cx="9644144" cy="584775"/>
          </a:xfrm>
          <a:prstGeom prst="rect">
            <a:avLst/>
          </a:prstGeom>
        </p:spPr>
        <p:txBody>
          <a:bodyPr wrap="square">
            <a:spAutoFit/>
          </a:bodyPr>
          <a:lstStyle/>
          <a:p>
            <a:pPr marL="0" marR="0" lvl="0" indent="0" algn="l" defTabSz="1219170" rtl="0" eaLnBrk="1" fontAlgn="auto" latinLnBrk="1"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Mechanisms to support Kazakhstani Suppliers </a:t>
            </a:r>
            <a:endParaRPr kumimoji="0" lang="en-GB"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437872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995AF2-A5F8-4B0A-9EF7-F733B0F15CF2}"/>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C8EB68E-E012-4BA0-8FC2-4838E88C4766}" type="slidenum">
              <a:rPr kumimoji="0" lang="it-IT" sz="1000" b="0" i="0" u="none" strike="noStrike" kern="1200" cap="none" spc="0" normalizeH="0" baseline="0" noProof="0" smtClean="0">
                <a:ln>
                  <a:noFill/>
                </a:ln>
                <a:solidFill>
                  <a:srgbClr val="000000">
                    <a:lumMod val="50000"/>
                    <a:lumOff val="50000"/>
                  </a:srgbClr>
                </a:solidFill>
                <a:effectLst/>
                <a:uLnTx/>
                <a:uFillTx/>
                <a:latin typeface="Calibri" panose="020F0502020204030204"/>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it-IT" sz="10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B5AEFB9A-7E2A-4BD0-8124-78B37B07AA9D}"/>
              </a:ext>
            </a:extLst>
          </p:cNvPr>
          <p:cNvSpPr txBox="1">
            <a:spLocks/>
          </p:cNvSpPr>
          <p:nvPr/>
        </p:nvSpPr>
        <p:spPr>
          <a:xfrm>
            <a:off x="7210" y="354306"/>
            <a:ext cx="12192000" cy="832023"/>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marL="0" marR="0" lvl="0" indent="0" algn="ctr" defTabSz="1219170" rtl="0" eaLnBrk="1" fontAlgn="auto" latinLnBrk="1"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01B1C9"/>
                </a:solidFill>
                <a:effectLst/>
                <a:uLnTx/>
                <a:uFillTx/>
                <a:latin typeface="Calibri" panose="020F0502020204030204" pitchFamily="34" charset="0"/>
                <a:ea typeface="+mj-ea"/>
                <a:cs typeface="Calibri" panose="020F0502020204030204" pitchFamily="34" charset="0"/>
              </a:rPr>
              <a:t>KEY PRINCIPLES FOR KPO LOCAL CONTENT</a:t>
            </a:r>
          </a:p>
        </p:txBody>
      </p:sp>
      <p:sp>
        <p:nvSpPr>
          <p:cNvPr id="18" name="Rounded Rectangle 17"/>
          <p:cNvSpPr/>
          <p:nvPr/>
        </p:nvSpPr>
        <p:spPr>
          <a:xfrm>
            <a:off x="720500" y="1281207"/>
            <a:ext cx="10784146" cy="81818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In accordance with the FPSA, the Operator shall strive to maximize the use of GWS from Kazakhstani sources at each stage of the procurement process where procurement from such sources is justified in terms of price competitiveness, efficiency, operational parameters, terms of delivery and quality.</a:t>
            </a:r>
            <a:endParaRPr kumimoji="0" lang="ru-RU"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1" name="Rounded Rectangle 20"/>
          <p:cNvSpPr/>
          <p:nvPr/>
        </p:nvSpPr>
        <p:spPr>
          <a:xfrm>
            <a:off x="720500" y="2288743"/>
            <a:ext cx="10784146" cy="92098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KPO, as one of the leading oil and gas companies in the Republic of Kazakhstan, strives to support the sustainable development of local suppliers in Kazakhstan and maximize opportunities for LC development, in accordance with the obligations of the FPSA and the legislation of the Republic of Kazakhstan.</a:t>
            </a:r>
            <a:endParaRPr kumimoji="0" lang="ru-RU"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Rounded Rectangle 9"/>
          <p:cNvSpPr/>
          <p:nvPr/>
        </p:nvSpPr>
        <p:spPr>
          <a:xfrm>
            <a:off x="720500" y="4664403"/>
            <a:ext cx="10784146" cy="14936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rPr>
              <a:t>Therefore, before implementing new processes, philosophies, optimization or development programs, KPO strives to</a:t>
            </a:r>
            <a:r>
              <a:rPr kumimoji="0" lang="ru-RU" sz="1600" b="0" i="0" u="none" strike="noStrike" kern="1200" cap="none" spc="0" normalizeH="0" baseline="0" noProof="0" dirty="0">
                <a:ln>
                  <a:noFill/>
                </a:ln>
                <a:solidFill>
                  <a:srgbClr val="FFFFFF"/>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FFFFFF"/>
                </a:solidFill>
                <a:effectLst/>
                <a:uLnTx/>
                <a:uFillTx/>
                <a:latin typeface="Calibri" panose="020F0502020204030204"/>
                <a:ea typeface="+mn-ea"/>
                <a:cs typeface="+mn-cs"/>
              </a:rPr>
              <a:t>1. </a:t>
            </a:r>
            <a:r>
              <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rPr>
              <a:t>Save the achieved LC level</a:t>
            </a:r>
            <a:endParaRPr kumimoji="0" lang="ru-RU" sz="16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FFFFFF"/>
                </a:solidFill>
                <a:effectLst/>
                <a:uLnTx/>
                <a:uFillTx/>
                <a:latin typeface="Calibri" panose="020F0502020204030204"/>
                <a:ea typeface="+mn-ea"/>
                <a:cs typeface="+mn-cs"/>
              </a:rPr>
              <a:t>2. </a:t>
            </a:r>
            <a:r>
              <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rPr>
              <a:t>Increase the share of LC </a:t>
            </a:r>
            <a:endParaRPr kumimoji="0" lang="ru-RU" sz="16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FFFFFF"/>
                </a:solidFill>
                <a:effectLst/>
                <a:uLnTx/>
                <a:uFillTx/>
                <a:latin typeface="Calibri" panose="020F0502020204030204"/>
                <a:ea typeface="+mn-ea"/>
                <a:cs typeface="+mn-cs"/>
              </a:rPr>
              <a:t>3. </a:t>
            </a:r>
            <a:r>
              <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rPr>
              <a:t>Continuously expand the range and list of purchased goods from local manufacturers</a:t>
            </a:r>
            <a:endParaRPr kumimoji="0" lang="ru-RU"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Rounded Rectangle 10"/>
          <p:cNvSpPr/>
          <p:nvPr/>
        </p:nvSpPr>
        <p:spPr>
          <a:xfrm>
            <a:off x="720500" y="3399487"/>
            <a:ext cx="10784146" cy="92098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The company fully supports the initiatives of the Government of the Republic of Kazakhstan aimed to the development of local suppliers, and recognizes the importance of attracting more local manufacturers to the Karachaganak project development. On this occasion, KPO is implementing various initiatives to develop local content.</a:t>
            </a:r>
            <a:endParaRPr kumimoji="0" lang="ru-RU"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4E6FF2E3-2C02-4466-B364-0C2EDD498865}"/>
              </a:ext>
            </a:extLst>
          </p:cNvPr>
          <p:cNvSpPr/>
          <p:nvPr/>
        </p:nvSpPr>
        <p:spPr>
          <a:xfrm>
            <a:off x="289169" y="1959186"/>
            <a:ext cx="6096000"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2" name="Footer Placeholder 1">
            <a:extLst>
              <a:ext uri="{FF2B5EF4-FFF2-40B4-BE49-F238E27FC236}">
                <a16:creationId xmlns:a16="http://schemas.microsoft.com/office/drawing/2014/main" id="{48E338BD-4D4E-471E-9DA3-5722789D89DA}"/>
              </a:ext>
            </a:extLst>
          </p:cNvPr>
          <p:cNvSpPr txBox="1">
            <a:spLocks/>
          </p:cNvSpPr>
          <p:nvPr/>
        </p:nvSpPr>
        <p:spPr>
          <a:xfrm>
            <a:off x="104274" y="6584486"/>
            <a:ext cx="12184790" cy="27351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08/04/2024                                                                                                                                                                CONFIDENTIAL                                                                                                                                                                                     KARACHAGANAK PETROLEUM OPERATING B.V.</a:t>
            </a:r>
          </a:p>
        </p:txBody>
      </p:sp>
    </p:spTree>
    <p:extLst>
      <p:ext uri="{BB962C8B-B14F-4D97-AF65-F5344CB8AC3E}">
        <p14:creationId xmlns:p14="http://schemas.microsoft.com/office/powerpoint/2010/main" val="1983424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63B8A0BA-84EC-4D56-9B27-527BDEF8C5A7}"/>
              </a:ext>
            </a:extLst>
          </p:cNvPr>
          <p:cNvSpPr txBox="1">
            <a:spLocks/>
          </p:cNvSpPr>
          <p:nvPr/>
        </p:nvSpPr>
        <p:spPr>
          <a:xfrm>
            <a:off x="104274" y="6525526"/>
            <a:ext cx="321276" cy="332474"/>
          </a:xfrm>
          <a:prstGeom prst="rect">
            <a:avLst/>
          </a:prstGeom>
        </p:spPr>
        <p:txBody>
          <a:bodyPr vert="horz" lIns="91440" tIns="45720" rIns="91440" bIns="45720" rtlCol="0" anchor="ctr"/>
          <a:lstStyle>
            <a:defPPr>
              <a:defRPr lang="en-US"/>
            </a:defPPr>
            <a:lvl1pPr marL="0" algn="l" defTabSz="457200" rtl="0" eaLnBrk="1" fontAlgn="t"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DC8EB68E-E012-4BA0-8FC2-4838E88C4766}" type="slidenum">
              <a:rPr kumimoji="0" lang="it-IT" sz="8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Calibri" panose="020F0502020204030204" pitchFamily="34" charset="0"/>
                <a:cs typeface="Calibri" panose="020F050202020403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27</a:t>
            </a:fld>
            <a:endParaRPr kumimoji="0" lang="it-IT" sz="8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7B6E33B2-657F-4052-9FFA-B5DE14555847}"/>
              </a:ext>
            </a:extLst>
          </p:cNvPr>
          <p:cNvSpPr txBox="1"/>
          <p:nvPr/>
        </p:nvSpPr>
        <p:spPr>
          <a:xfrm>
            <a:off x="425550" y="388683"/>
            <a:ext cx="12192000" cy="400110"/>
          </a:xfrm>
          <a:prstGeom prst="rect">
            <a:avLst/>
          </a:prstGeom>
          <a:noFill/>
        </p:spPr>
        <p:txBody>
          <a:bodyPr wrap="square" rtlCol="0" anchor="ctr">
            <a:spAutoFit/>
          </a:bodyPr>
          <a:lstStyle/>
          <a:p>
            <a:pPr marL="0" marR="0" lvl="0" indent="0" algn="ctr" defTabSz="1219170" rtl="0" eaLnBrk="1" fontAlgn="auto" latinLnBrk="1"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a:ln>
                  <a:noFill/>
                </a:ln>
                <a:solidFill>
                  <a:srgbClr val="00ABC5"/>
                </a:solidFill>
                <a:effectLst/>
                <a:uLnTx/>
                <a:uFillTx/>
                <a:latin typeface="Calibri" panose="020F0502020204030204" pitchFamily="34" charset="0"/>
                <a:ea typeface="+mn-ea"/>
                <a:cs typeface="Calibri" panose="020F0502020204030204" pitchFamily="34" charset="0"/>
              </a:rPr>
              <a:t>MECHANISMS TO SUPPORT KAZAKHSTANI SUPPLIERS AND LOCALIZE PRODUCTION</a:t>
            </a:r>
            <a:endParaRPr kumimoji="0" lang="ko-KR" altLang="en-US" sz="2000" b="0" i="0" u="none" strike="noStrike" kern="1200" cap="none" spc="0" normalizeH="0" baseline="0" noProof="0" dirty="0">
              <a:ln>
                <a:noFill/>
              </a:ln>
              <a:solidFill>
                <a:srgbClr val="00ABC5"/>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aphicFrame>
        <p:nvGraphicFramePr>
          <p:cNvPr id="2" name="Table 4">
            <a:extLst>
              <a:ext uri="{FF2B5EF4-FFF2-40B4-BE49-F238E27FC236}">
                <a16:creationId xmlns:a16="http://schemas.microsoft.com/office/drawing/2014/main" id="{1D666355-CEFA-48B5-8B16-07A6DD4B65B1}"/>
              </a:ext>
            </a:extLst>
          </p:cNvPr>
          <p:cNvGraphicFramePr>
            <a:graphicFrameLocks noGrp="1"/>
          </p:cNvGraphicFramePr>
          <p:nvPr/>
        </p:nvGraphicFramePr>
        <p:xfrm>
          <a:off x="341870" y="1125220"/>
          <a:ext cx="11508259" cy="4028440"/>
        </p:xfrm>
        <a:graphic>
          <a:graphicData uri="http://schemas.openxmlformats.org/drawingml/2006/table">
            <a:tbl>
              <a:tblPr firstRow="1" bandRow="1">
                <a:tableStyleId>{5C22544A-7EE6-4342-B048-85BDC9FD1C3A}</a:tableStyleId>
              </a:tblPr>
              <a:tblGrid>
                <a:gridCol w="2288243">
                  <a:extLst>
                    <a:ext uri="{9D8B030D-6E8A-4147-A177-3AD203B41FA5}">
                      <a16:colId xmlns:a16="http://schemas.microsoft.com/office/drawing/2014/main" val="2243702296"/>
                    </a:ext>
                  </a:extLst>
                </a:gridCol>
                <a:gridCol w="9220016">
                  <a:extLst>
                    <a:ext uri="{9D8B030D-6E8A-4147-A177-3AD203B41FA5}">
                      <a16:colId xmlns:a16="http://schemas.microsoft.com/office/drawing/2014/main" val="2801301341"/>
                    </a:ext>
                  </a:extLst>
                </a:gridCol>
              </a:tblGrid>
              <a:tr h="370840">
                <a:tc>
                  <a:txBody>
                    <a:bodyPr/>
                    <a:lstStyle/>
                    <a:p>
                      <a:pPr algn="ctr"/>
                      <a:r>
                        <a:rPr lang="en-GB" sz="1200" dirty="0"/>
                        <a:t>NAME OF THE MECHANISM</a:t>
                      </a:r>
                    </a:p>
                  </a:txBody>
                  <a:tcPr/>
                </a:tc>
                <a:tc>
                  <a:txBody>
                    <a:bodyPr/>
                    <a:lstStyle/>
                    <a:p>
                      <a:pPr algn="ctr"/>
                      <a:r>
                        <a:rPr lang="en-GB" sz="1200" dirty="0"/>
                        <a:t>DESCRIPTION</a:t>
                      </a:r>
                    </a:p>
                  </a:txBody>
                  <a:tcPr/>
                </a:tc>
                <a:extLst>
                  <a:ext uri="{0D108BD9-81ED-4DB2-BD59-A6C34878D82A}">
                    <a16:rowId xmlns:a16="http://schemas.microsoft.com/office/drawing/2014/main" val="3686105106"/>
                  </a:ext>
                </a:extLst>
              </a:tr>
              <a:tr h="370840">
                <a:tc>
                  <a:txBody>
                    <a:bodyPr/>
                    <a:lstStyle/>
                    <a:p>
                      <a:pPr algn="ctr"/>
                      <a:r>
                        <a:rPr lang="ru-RU" sz="1200" b="1" kern="1200" dirty="0">
                          <a:solidFill>
                            <a:schemeClr val="dk1"/>
                          </a:solidFill>
                          <a:effectLst/>
                          <a:latin typeface="+mn-lt"/>
                          <a:ea typeface="+mn-ea"/>
                          <a:cs typeface="+mn-cs"/>
                        </a:rPr>
                        <a:t>Early tender</a:t>
                      </a:r>
                      <a:endParaRPr lang="en-GB" sz="1200" kern="1200" dirty="0">
                        <a:solidFill>
                          <a:schemeClr val="dk1"/>
                        </a:solidFill>
                        <a:effectLst/>
                        <a:latin typeface="+mn-lt"/>
                        <a:ea typeface="+mn-ea"/>
                        <a:cs typeface="+mn-cs"/>
                      </a:endParaRPr>
                    </a:p>
                  </a:txBody>
                  <a:tcPr anchor="ctr"/>
                </a:tc>
                <a:tc>
                  <a:txBody>
                    <a:bodyPr/>
                    <a:lstStyle/>
                    <a:p>
                      <a:r>
                        <a:rPr lang="en-GB" sz="1200" b="1" i="1" kern="1200" dirty="0">
                          <a:solidFill>
                            <a:schemeClr val="dk1"/>
                          </a:solidFill>
                          <a:effectLst/>
                          <a:latin typeface="+mn-lt"/>
                          <a:ea typeface="+mn-ea"/>
                          <a:cs typeface="+mn-cs"/>
                        </a:rPr>
                        <a:t>a form of Advance Procurement*</a:t>
                      </a:r>
                      <a:endParaRPr lang="en-GB" sz="1200" kern="1200" dirty="0">
                        <a:solidFill>
                          <a:schemeClr val="dk1"/>
                        </a:solidFill>
                        <a:effectLst/>
                        <a:latin typeface="+mn-lt"/>
                        <a:ea typeface="+mn-ea"/>
                        <a:cs typeface="+mn-cs"/>
                      </a:endParaRPr>
                    </a:p>
                    <a:p>
                      <a:r>
                        <a:rPr lang="en-GB" sz="1200" b="1" i="1" kern="1200" dirty="0">
                          <a:solidFill>
                            <a:schemeClr val="dk1"/>
                          </a:solidFill>
                          <a:effectLst/>
                          <a:latin typeface="+mn-lt"/>
                          <a:ea typeface="+mn-ea"/>
                          <a:cs typeface="+mn-cs"/>
                        </a:rPr>
                        <a:t> </a:t>
                      </a:r>
                      <a:endParaRPr lang="en-GB" sz="1200" kern="1200" dirty="0">
                        <a:solidFill>
                          <a:schemeClr val="dk1"/>
                        </a:solidFill>
                        <a:effectLst/>
                        <a:latin typeface="+mn-lt"/>
                        <a:ea typeface="+mn-ea"/>
                        <a:cs typeface="+mn-cs"/>
                      </a:endParaRPr>
                    </a:p>
                    <a:p>
                      <a:r>
                        <a:rPr lang="en-GB" sz="1200" b="1" i="1" kern="1200" dirty="0">
                          <a:solidFill>
                            <a:schemeClr val="dk1"/>
                          </a:solidFill>
                          <a:effectLst/>
                          <a:latin typeface="+mn-lt"/>
                          <a:ea typeface="+mn-ea"/>
                          <a:cs typeface="+mn-cs"/>
                        </a:rPr>
                        <a:t>The method of awarding the contract</a:t>
                      </a:r>
                      <a:r>
                        <a:rPr lang="en-GB" sz="1200" b="1" kern="1200" dirty="0">
                          <a:solidFill>
                            <a:schemeClr val="dk1"/>
                          </a:solidFill>
                          <a:effectLst/>
                          <a:latin typeface="+mn-lt"/>
                          <a:ea typeface="+mn-ea"/>
                          <a:cs typeface="+mn-cs"/>
                        </a:rPr>
                        <a:t> </a:t>
                      </a:r>
                      <a:r>
                        <a:rPr lang="en-GB" sz="1200" kern="1200" dirty="0">
                          <a:solidFill>
                            <a:schemeClr val="dk1"/>
                          </a:solidFill>
                          <a:effectLst/>
                          <a:latin typeface="+mn-lt"/>
                          <a:ea typeface="+mn-ea"/>
                          <a:cs typeface="+mn-cs"/>
                        </a:rPr>
                        <a:t>is a competitive tender process</a:t>
                      </a:r>
                    </a:p>
                    <a:p>
                      <a:r>
                        <a:rPr lang="en-GB" sz="1200" b="1" kern="1200" dirty="0">
                          <a:solidFill>
                            <a:schemeClr val="dk1"/>
                          </a:solidFill>
                          <a:effectLst/>
                          <a:latin typeface="+mn-lt"/>
                          <a:ea typeface="+mn-ea"/>
                          <a:cs typeface="+mn-cs"/>
                        </a:rPr>
                        <a:t> </a:t>
                      </a:r>
                      <a:endParaRPr lang="en-GB" sz="1200" kern="1200" dirty="0">
                        <a:solidFill>
                          <a:schemeClr val="dk1"/>
                        </a:solidFill>
                        <a:effectLst/>
                        <a:latin typeface="+mn-lt"/>
                        <a:ea typeface="+mn-ea"/>
                        <a:cs typeface="+mn-cs"/>
                      </a:endParaRPr>
                    </a:p>
                    <a:p>
                      <a:r>
                        <a:rPr lang="en-GB" sz="1200" b="1" i="1" kern="1200" dirty="0">
                          <a:solidFill>
                            <a:schemeClr val="dk1"/>
                          </a:solidFill>
                          <a:effectLst/>
                          <a:latin typeface="+mn-lt"/>
                          <a:ea typeface="+mn-ea"/>
                          <a:cs typeface="+mn-cs"/>
                        </a:rPr>
                        <a:t>The goal</a:t>
                      </a:r>
                      <a:r>
                        <a:rPr lang="en-GB" sz="1200" b="1" kern="1200" dirty="0">
                          <a:solidFill>
                            <a:schemeClr val="dk1"/>
                          </a:solidFill>
                          <a:effectLst/>
                          <a:latin typeface="+mn-lt"/>
                          <a:ea typeface="+mn-ea"/>
                          <a:cs typeface="+mn-cs"/>
                        </a:rPr>
                        <a:t> </a:t>
                      </a:r>
                      <a:r>
                        <a:rPr lang="en-GB" sz="1200" kern="1200" dirty="0">
                          <a:solidFill>
                            <a:schemeClr val="dk1"/>
                          </a:solidFill>
                          <a:effectLst/>
                          <a:latin typeface="+mn-lt"/>
                          <a:ea typeface="+mn-ea"/>
                          <a:cs typeface="+mn-cs"/>
                        </a:rPr>
                        <a:t>is to organize the production of goods in the Republic of Kazakhstan.</a:t>
                      </a:r>
                    </a:p>
                    <a:p>
                      <a:r>
                        <a:rPr lang="en-GB" sz="1200" b="1" kern="1200" dirty="0">
                          <a:solidFill>
                            <a:schemeClr val="dk1"/>
                          </a:solidFill>
                          <a:effectLst/>
                          <a:latin typeface="+mn-lt"/>
                          <a:ea typeface="+mn-ea"/>
                          <a:cs typeface="+mn-cs"/>
                        </a:rPr>
                        <a:t> </a:t>
                      </a:r>
                      <a:endParaRPr lang="en-GB" sz="1200" kern="1200" dirty="0">
                        <a:solidFill>
                          <a:schemeClr val="dk1"/>
                        </a:solidFill>
                        <a:effectLst/>
                        <a:latin typeface="+mn-lt"/>
                        <a:ea typeface="+mn-ea"/>
                        <a:cs typeface="+mn-cs"/>
                      </a:endParaRPr>
                    </a:p>
                    <a:p>
                      <a:r>
                        <a:rPr lang="en-GB" sz="1200" b="1" i="1" kern="1200" dirty="0">
                          <a:solidFill>
                            <a:schemeClr val="dk1"/>
                          </a:solidFill>
                          <a:effectLst/>
                          <a:latin typeface="+mn-lt"/>
                          <a:ea typeface="+mn-ea"/>
                          <a:cs typeface="+mn-cs"/>
                        </a:rPr>
                        <a:t>A tender for the supply of goods</a:t>
                      </a:r>
                      <a:r>
                        <a:rPr lang="en-GB" sz="1200" b="1" kern="1200" dirty="0">
                          <a:solidFill>
                            <a:schemeClr val="dk1"/>
                          </a:solidFill>
                          <a:effectLst/>
                          <a:latin typeface="+mn-lt"/>
                          <a:ea typeface="+mn-ea"/>
                          <a:cs typeface="+mn-cs"/>
                        </a:rPr>
                        <a:t> </a:t>
                      </a:r>
                      <a:r>
                        <a:rPr lang="en-GB" sz="1200" kern="1200" dirty="0">
                          <a:solidFill>
                            <a:schemeClr val="dk1"/>
                          </a:solidFill>
                          <a:effectLst/>
                          <a:latin typeface="+mn-lt"/>
                          <a:ea typeface="+mn-ea"/>
                          <a:cs typeface="+mn-cs"/>
                        </a:rPr>
                        <a:t>based on the results of which the Operator enters into a contract for the supply of goods with a suspensive condition or with a long-term delivery schedule until the Operator has a need for such goods.</a:t>
                      </a:r>
                    </a:p>
                  </a:txBody>
                  <a:tcPr/>
                </a:tc>
                <a:extLst>
                  <a:ext uri="{0D108BD9-81ED-4DB2-BD59-A6C34878D82A}">
                    <a16:rowId xmlns:a16="http://schemas.microsoft.com/office/drawing/2014/main" val="123591828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Trial Order </a:t>
                      </a:r>
                      <a:endParaRPr lang="en-GB" sz="1200" kern="1200" dirty="0">
                        <a:solidFill>
                          <a:schemeClr val="dk1"/>
                        </a:solidFill>
                        <a:effectLst/>
                        <a:latin typeface="+mn-lt"/>
                        <a:ea typeface="+mn-ea"/>
                        <a:cs typeface="+mn-cs"/>
                      </a:endParaRPr>
                    </a:p>
                  </a:txBody>
                  <a:tcPr anchor="ctr"/>
                </a:tc>
                <a:tc>
                  <a:txBody>
                    <a:bodyPr/>
                    <a:lstStyle/>
                    <a:p>
                      <a:r>
                        <a:rPr lang="en-GB" sz="1200" b="1" i="1" kern="1200" dirty="0">
                          <a:solidFill>
                            <a:schemeClr val="dk1"/>
                          </a:solidFill>
                          <a:effectLst/>
                          <a:latin typeface="+mn-lt"/>
                          <a:ea typeface="+mn-ea"/>
                          <a:cs typeface="+mn-cs"/>
                        </a:rPr>
                        <a:t>Operator contract</a:t>
                      </a:r>
                      <a:endParaRPr lang="en-GB" sz="1200" kern="1200" dirty="0">
                        <a:solidFill>
                          <a:schemeClr val="dk1"/>
                        </a:solidFill>
                        <a:effectLst/>
                        <a:latin typeface="+mn-lt"/>
                        <a:ea typeface="+mn-ea"/>
                        <a:cs typeface="+mn-cs"/>
                      </a:endParaRPr>
                    </a:p>
                    <a:p>
                      <a:r>
                        <a:rPr lang="en-GB" sz="1200" b="1" kern="1200" dirty="0">
                          <a:solidFill>
                            <a:schemeClr val="dk1"/>
                          </a:solidFill>
                          <a:effectLst/>
                          <a:latin typeface="+mn-lt"/>
                          <a:ea typeface="+mn-ea"/>
                          <a:cs typeface="+mn-cs"/>
                        </a:rPr>
                        <a:t> </a:t>
                      </a:r>
                      <a:endParaRPr lang="en-GB" sz="1200" kern="1200" dirty="0">
                        <a:solidFill>
                          <a:schemeClr val="dk1"/>
                        </a:solidFill>
                        <a:effectLst/>
                        <a:latin typeface="+mn-lt"/>
                        <a:ea typeface="+mn-ea"/>
                        <a:cs typeface="+mn-cs"/>
                      </a:endParaRPr>
                    </a:p>
                    <a:p>
                      <a:r>
                        <a:rPr lang="en-GB" sz="1200" b="1" i="1" kern="1200" dirty="0">
                          <a:solidFill>
                            <a:schemeClr val="dk1"/>
                          </a:solidFill>
                          <a:effectLst/>
                          <a:latin typeface="+mn-lt"/>
                          <a:ea typeface="+mn-ea"/>
                          <a:cs typeface="+mn-cs"/>
                        </a:rPr>
                        <a:t>Contract award methods</a:t>
                      </a:r>
                      <a:r>
                        <a:rPr lang="en-GB" sz="1200" b="1" kern="1200" dirty="0">
                          <a:solidFill>
                            <a:schemeClr val="dk1"/>
                          </a:solidFill>
                          <a:effectLst/>
                          <a:latin typeface="+mn-lt"/>
                          <a:ea typeface="+mn-ea"/>
                          <a:cs typeface="+mn-cs"/>
                        </a:rPr>
                        <a:t> </a:t>
                      </a:r>
                      <a:r>
                        <a:rPr lang="en-GB" sz="1200" kern="1200" dirty="0">
                          <a:solidFill>
                            <a:schemeClr val="dk1"/>
                          </a:solidFill>
                          <a:effectLst/>
                          <a:latin typeface="+mn-lt"/>
                          <a:ea typeface="+mn-ea"/>
                          <a:cs typeface="+mn-cs"/>
                        </a:rPr>
                        <a:t>- Tender, Negotiation, Single source</a:t>
                      </a:r>
                      <a:r>
                        <a:rPr lang="en-US" sz="1200" kern="1200" dirty="0">
                          <a:solidFill>
                            <a:schemeClr val="dk1"/>
                          </a:solidFill>
                          <a:effectLst/>
                          <a:latin typeface="+mn-lt"/>
                          <a:ea typeface="+mn-ea"/>
                          <a:cs typeface="+mn-cs"/>
                        </a:rPr>
                        <a:t>, Sole source</a:t>
                      </a:r>
                      <a:r>
                        <a:rPr lang="en-GB" sz="1200" kern="1200" dirty="0">
                          <a:solidFill>
                            <a:schemeClr val="dk1"/>
                          </a:solidFill>
                          <a:effectLst/>
                          <a:latin typeface="+mn-lt"/>
                          <a:ea typeface="+mn-ea"/>
                          <a:cs typeface="+mn-cs"/>
                        </a:rPr>
                        <a:t>.</a:t>
                      </a:r>
                    </a:p>
                    <a:p>
                      <a:r>
                        <a:rPr lang="en-GB" sz="1200" b="1" kern="1200" dirty="0">
                          <a:solidFill>
                            <a:schemeClr val="dk1"/>
                          </a:solidFill>
                          <a:effectLst/>
                          <a:latin typeface="+mn-lt"/>
                          <a:ea typeface="+mn-ea"/>
                          <a:cs typeface="+mn-cs"/>
                        </a:rPr>
                        <a:t> </a:t>
                      </a:r>
                      <a:endParaRPr lang="en-GB" sz="1200" kern="1200" dirty="0">
                        <a:solidFill>
                          <a:schemeClr val="dk1"/>
                        </a:solidFill>
                        <a:effectLst/>
                        <a:latin typeface="+mn-lt"/>
                        <a:ea typeface="+mn-ea"/>
                        <a:cs typeface="+mn-cs"/>
                      </a:endParaRPr>
                    </a:p>
                    <a:p>
                      <a:r>
                        <a:rPr lang="en-GB" sz="1200" b="1" i="1" kern="1200" dirty="0">
                          <a:solidFill>
                            <a:schemeClr val="dk1"/>
                          </a:solidFill>
                          <a:effectLst/>
                          <a:latin typeface="+mn-lt"/>
                          <a:ea typeface="+mn-ea"/>
                          <a:cs typeface="+mn-cs"/>
                        </a:rPr>
                        <a:t>The purpose of such a contract</a:t>
                      </a:r>
                      <a:r>
                        <a:rPr lang="en-GB" sz="1200" b="1" kern="1200" dirty="0">
                          <a:solidFill>
                            <a:schemeClr val="dk1"/>
                          </a:solidFill>
                          <a:effectLst/>
                          <a:latin typeface="+mn-lt"/>
                          <a:ea typeface="+mn-ea"/>
                          <a:cs typeface="+mn-cs"/>
                        </a:rPr>
                        <a:t> </a:t>
                      </a:r>
                      <a:r>
                        <a:rPr lang="en-GB" sz="1200" kern="1200" dirty="0">
                          <a:solidFill>
                            <a:schemeClr val="dk1"/>
                          </a:solidFill>
                          <a:effectLst/>
                          <a:latin typeface="+mn-lt"/>
                          <a:ea typeface="+mn-ea"/>
                          <a:cs typeface="+mn-cs"/>
                        </a:rPr>
                        <a:t>is to purchase samples of Goods from Kazakhstani manufacturers for testing and checking for compliance with technical standards and operational requirements of KPO.</a:t>
                      </a:r>
                    </a:p>
                    <a:p>
                      <a:r>
                        <a:rPr lang="en-GB" sz="1200" b="1" kern="1200" dirty="0">
                          <a:solidFill>
                            <a:schemeClr val="dk1"/>
                          </a:solidFill>
                          <a:effectLst/>
                          <a:latin typeface="+mn-lt"/>
                          <a:ea typeface="+mn-ea"/>
                          <a:cs typeface="+mn-cs"/>
                        </a:rPr>
                        <a:t> </a:t>
                      </a:r>
                      <a:endParaRPr lang="en-GB" sz="1200" kern="1200" dirty="0">
                        <a:solidFill>
                          <a:schemeClr val="dk1"/>
                        </a:solidFill>
                        <a:effectLst/>
                        <a:latin typeface="+mn-lt"/>
                        <a:ea typeface="+mn-ea"/>
                        <a:cs typeface="+mn-cs"/>
                      </a:endParaRPr>
                    </a:p>
                    <a:p>
                      <a:r>
                        <a:rPr lang="en-GB" sz="1200" b="1" i="1" kern="1200" dirty="0">
                          <a:solidFill>
                            <a:schemeClr val="dk1"/>
                          </a:solidFill>
                          <a:effectLst/>
                          <a:latin typeface="+mn-lt"/>
                          <a:ea typeface="+mn-ea"/>
                          <a:cs typeface="+mn-cs"/>
                        </a:rPr>
                        <a:t>Basic conditions of the Trial order</a:t>
                      </a:r>
                      <a:endParaRPr lang="en-GB" sz="1200" kern="1200" dirty="0">
                        <a:solidFill>
                          <a:schemeClr val="dk1"/>
                        </a:solidFill>
                        <a:effectLst/>
                        <a:latin typeface="+mn-lt"/>
                        <a:ea typeface="+mn-ea"/>
                        <a:cs typeface="+mn-cs"/>
                      </a:endParaRPr>
                    </a:p>
                    <a:p>
                      <a:pPr marL="444500" lvl="0" indent="-263525">
                        <a:buFont typeface="Arial" panose="020B0604020202020204" pitchFamily="34" charset="0"/>
                        <a:buChar char="•"/>
                      </a:pPr>
                      <a:r>
                        <a:rPr lang="en-GB" sz="1200" kern="1200" dirty="0">
                          <a:solidFill>
                            <a:schemeClr val="dk1"/>
                          </a:solidFill>
                          <a:effectLst/>
                          <a:latin typeface="+mn-lt"/>
                          <a:ea typeface="+mn-ea"/>
                          <a:cs typeface="+mn-cs"/>
                        </a:rPr>
                        <a:t>Conformity of the Goods to the type for oil and gas operations</a:t>
                      </a:r>
                    </a:p>
                    <a:p>
                      <a:pPr marL="444500" lvl="0" indent="-263525">
                        <a:buFont typeface="Arial" panose="020B0604020202020204" pitchFamily="34" charset="0"/>
                        <a:buChar char="•"/>
                      </a:pPr>
                      <a:r>
                        <a:rPr lang="ru-RU" sz="1200" kern="1200" dirty="0">
                          <a:solidFill>
                            <a:schemeClr val="dk1"/>
                          </a:solidFill>
                          <a:effectLst/>
                          <a:latin typeface="+mn-lt"/>
                          <a:ea typeface="+mn-ea"/>
                          <a:cs typeface="+mn-cs"/>
                        </a:rPr>
                        <a:t>Minimum purchase volume</a:t>
                      </a:r>
                      <a:endParaRPr lang="en-GB" sz="1200" kern="1200" dirty="0">
                        <a:solidFill>
                          <a:schemeClr val="dk1"/>
                        </a:solidFill>
                        <a:effectLst/>
                        <a:latin typeface="+mn-lt"/>
                        <a:ea typeface="+mn-ea"/>
                        <a:cs typeface="+mn-cs"/>
                      </a:endParaRPr>
                    </a:p>
                    <a:p>
                      <a:pPr marL="444500" lvl="0" indent="-263525">
                        <a:buFont typeface="Arial" panose="020B0604020202020204" pitchFamily="34" charset="0"/>
                        <a:buChar char="•"/>
                      </a:pPr>
                      <a:r>
                        <a:rPr lang="ru-RU" sz="1200" kern="1200" dirty="0">
                          <a:solidFill>
                            <a:schemeClr val="dk1"/>
                          </a:solidFill>
                          <a:effectLst/>
                          <a:latin typeface="+mn-lt"/>
                          <a:ea typeface="+mn-ea"/>
                          <a:cs typeface="+mn-cs"/>
                        </a:rPr>
                        <a:t>Objectivity of tests </a:t>
                      </a:r>
                      <a:r>
                        <a:rPr lang="ru-RU" sz="1200" kern="1200" dirty="0" err="1">
                          <a:solidFill>
                            <a:schemeClr val="dk1"/>
                          </a:solidFill>
                          <a:effectLst/>
                          <a:latin typeface="+mn-lt"/>
                          <a:ea typeface="+mn-ea"/>
                          <a:cs typeface="+mn-cs"/>
                        </a:rPr>
                        <a:t>and</a:t>
                      </a:r>
                      <a:r>
                        <a:rPr lang="ru-RU" sz="1200" kern="1200" dirty="0">
                          <a:solidFill>
                            <a:schemeClr val="dk1"/>
                          </a:solidFill>
                          <a:effectLst/>
                          <a:latin typeface="+mn-lt"/>
                          <a:ea typeface="+mn-ea"/>
                          <a:cs typeface="+mn-cs"/>
                        </a:rPr>
                        <a:t> </a:t>
                      </a:r>
                      <a:r>
                        <a:rPr lang="ru-RU" sz="1200" kern="1200" dirty="0" err="1">
                          <a:solidFill>
                            <a:schemeClr val="dk1"/>
                          </a:solidFill>
                          <a:effectLst/>
                          <a:latin typeface="+mn-lt"/>
                          <a:ea typeface="+mn-ea"/>
                          <a:cs typeface="+mn-cs"/>
                        </a:rPr>
                        <a:t>inspections</a:t>
                      </a:r>
                      <a:endParaRPr lang="en-GB" sz="1200" kern="1200" dirty="0">
                        <a:solidFill>
                          <a:schemeClr val="dk1"/>
                        </a:solidFill>
                        <a:effectLst/>
                        <a:latin typeface="+mn-lt"/>
                        <a:ea typeface="+mn-ea"/>
                        <a:cs typeface="+mn-cs"/>
                      </a:endParaRPr>
                    </a:p>
                  </a:txBody>
                  <a:tcPr/>
                </a:tc>
                <a:extLst>
                  <a:ext uri="{0D108BD9-81ED-4DB2-BD59-A6C34878D82A}">
                    <a16:rowId xmlns:a16="http://schemas.microsoft.com/office/drawing/2014/main" val="3442906150"/>
                  </a:ext>
                </a:extLst>
              </a:tr>
            </a:tbl>
          </a:graphicData>
        </a:graphic>
      </p:graphicFrame>
      <p:sp>
        <p:nvSpPr>
          <p:cNvPr id="9" name="TextBox 8">
            <a:extLst>
              <a:ext uri="{FF2B5EF4-FFF2-40B4-BE49-F238E27FC236}">
                <a16:creationId xmlns:a16="http://schemas.microsoft.com/office/drawing/2014/main" id="{C9DC6DEF-F336-4776-B10A-C4EC45BF4EDD}"/>
              </a:ext>
            </a:extLst>
          </p:cNvPr>
          <p:cNvSpPr txBox="1"/>
          <p:nvPr/>
        </p:nvSpPr>
        <p:spPr>
          <a:xfrm>
            <a:off x="425550" y="5790011"/>
            <a:ext cx="11508259" cy="40780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0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r>
              <a:rPr kumimoji="0" lang="en-GB" sz="105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Advance Procurement </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means a form of procurement as a result of which the Operator agrees a contract for goods the delivery of which may be delayed or subject to a multi-year schedule depending on Operator’s requirement for such goods, including but not limited to Early Tenders.</a:t>
            </a:r>
            <a:endParaRPr kumimoji="0" lang="en-GB" sz="1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Footer Placeholder 1">
            <a:extLst>
              <a:ext uri="{FF2B5EF4-FFF2-40B4-BE49-F238E27FC236}">
                <a16:creationId xmlns:a16="http://schemas.microsoft.com/office/drawing/2014/main" id="{4033FE33-1292-4ABF-991A-7381E14D230A}"/>
              </a:ext>
            </a:extLst>
          </p:cNvPr>
          <p:cNvSpPr txBox="1">
            <a:spLocks/>
          </p:cNvSpPr>
          <p:nvPr/>
        </p:nvSpPr>
        <p:spPr>
          <a:xfrm>
            <a:off x="104274" y="6584486"/>
            <a:ext cx="12184790" cy="27351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08/04/2024                                                                                                                                                                CONFIDENTIAL                                                                                                                                                                                     KARACHAGANAK PETROLEUM OPERATING B.V.</a:t>
            </a:r>
          </a:p>
        </p:txBody>
      </p:sp>
    </p:spTree>
    <p:extLst>
      <p:ext uri="{BB962C8B-B14F-4D97-AF65-F5344CB8AC3E}">
        <p14:creationId xmlns:p14="http://schemas.microsoft.com/office/powerpoint/2010/main" val="1689846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63B8A0BA-84EC-4D56-9B27-527BDEF8C5A7}"/>
              </a:ext>
            </a:extLst>
          </p:cNvPr>
          <p:cNvSpPr txBox="1">
            <a:spLocks/>
          </p:cNvSpPr>
          <p:nvPr/>
        </p:nvSpPr>
        <p:spPr>
          <a:xfrm>
            <a:off x="104274" y="6525526"/>
            <a:ext cx="360675" cy="332474"/>
          </a:xfrm>
          <a:prstGeom prst="rect">
            <a:avLst/>
          </a:prstGeom>
        </p:spPr>
        <p:txBody>
          <a:bodyPr vert="horz" lIns="91440" tIns="45720" rIns="91440" bIns="45720" rtlCol="0" anchor="ctr"/>
          <a:lstStyle>
            <a:defPPr>
              <a:defRPr lang="en-US"/>
            </a:defPPr>
            <a:lvl1pPr marL="0" algn="l" defTabSz="457200" rtl="0" eaLnBrk="1" fontAlgn="t"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DC8EB68E-E012-4BA0-8FC2-4838E88C4766}" type="slidenum">
              <a:rPr kumimoji="0" lang="it-IT" sz="8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Calibri" panose="020F0502020204030204" pitchFamily="34" charset="0"/>
                <a:cs typeface="Calibri" panose="020F050202020403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28</a:t>
            </a:fld>
            <a:endParaRPr kumimoji="0" lang="it-IT" sz="8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e 4">
            <a:extLst>
              <a:ext uri="{FF2B5EF4-FFF2-40B4-BE49-F238E27FC236}">
                <a16:creationId xmlns:a16="http://schemas.microsoft.com/office/drawing/2014/main" id="{1D666355-CEFA-48B5-8B16-07A6DD4B65B1}"/>
              </a:ext>
            </a:extLst>
          </p:cNvPr>
          <p:cNvGraphicFramePr>
            <a:graphicFrameLocks noGrp="1"/>
          </p:cNvGraphicFramePr>
          <p:nvPr/>
        </p:nvGraphicFramePr>
        <p:xfrm>
          <a:off x="341871" y="1100631"/>
          <a:ext cx="11508257" cy="4935072"/>
        </p:xfrm>
        <a:graphic>
          <a:graphicData uri="http://schemas.openxmlformats.org/drawingml/2006/table">
            <a:tbl>
              <a:tblPr firstRow="1" bandRow="1">
                <a:tableStyleId>{5C22544A-7EE6-4342-B048-85BDC9FD1C3A}</a:tableStyleId>
              </a:tblPr>
              <a:tblGrid>
                <a:gridCol w="2798548">
                  <a:extLst>
                    <a:ext uri="{9D8B030D-6E8A-4147-A177-3AD203B41FA5}">
                      <a16:colId xmlns:a16="http://schemas.microsoft.com/office/drawing/2014/main" val="2243702296"/>
                    </a:ext>
                  </a:extLst>
                </a:gridCol>
                <a:gridCol w="8709709">
                  <a:extLst>
                    <a:ext uri="{9D8B030D-6E8A-4147-A177-3AD203B41FA5}">
                      <a16:colId xmlns:a16="http://schemas.microsoft.com/office/drawing/2014/main" val="2801301341"/>
                    </a:ext>
                  </a:extLst>
                </a:gridCol>
              </a:tblGrid>
              <a:tr h="334738">
                <a:tc>
                  <a:txBody>
                    <a:bodyPr/>
                    <a:lstStyle/>
                    <a:p>
                      <a:pPr algn="ctr"/>
                      <a:r>
                        <a:rPr lang="en-GB" sz="1400" dirty="0"/>
                        <a:t>NAME OF THE MECHANISM</a:t>
                      </a:r>
                    </a:p>
                  </a:txBody>
                  <a:tcPr/>
                </a:tc>
                <a:tc>
                  <a:txBody>
                    <a:bodyPr/>
                    <a:lstStyle/>
                    <a:p>
                      <a:pPr algn="ctr"/>
                      <a:r>
                        <a:rPr lang="en-GB" sz="1400" dirty="0"/>
                        <a:t>DESCRIPTION</a:t>
                      </a:r>
                    </a:p>
                  </a:txBody>
                  <a:tcPr/>
                </a:tc>
                <a:extLst>
                  <a:ext uri="{0D108BD9-81ED-4DB2-BD59-A6C34878D82A}">
                    <a16:rowId xmlns:a16="http://schemas.microsoft.com/office/drawing/2014/main" val="3686105106"/>
                  </a:ext>
                </a:extLst>
              </a:tr>
              <a:tr h="2206733">
                <a:tc>
                  <a:txBody>
                    <a:bodyPr/>
                    <a:lstStyle/>
                    <a:p>
                      <a:pPr algn="ctr"/>
                      <a:r>
                        <a:rPr lang="en-GB" sz="1200" b="1" kern="1200" dirty="0">
                          <a:solidFill>
                            <a:schemeClr val="dk1"/>
                          </a:solidFill>
                          <a:effectLst/>
                          <a:latin typeface="+mn-lt"/>
                          <a:ea typeface="+mn-ea"/>
                          <a:cs typeface="+mn-cs"/>
                        </a:rPr>
                        <a:t>Contract in exchange for investment </a:t>
                      </a:r>
                      <a:endParaRPr lang="en-GB" sz="1200" kern="1200" dirty="0">
                        <a:solidFill>
                          <a:schemeClr val="dk1"/>
                        </a:solidFill>
                        <a:effectLst/>
                        <a:latin typeface="+mn-lt"/>
                        <a:ea typeface="+mn-ea"/>
                        <a:cs typeface="+mn-cs"/>
                      </a:endParaRPr>
                    </a:p>
                  </a:txBody>
                  <a:tcPr anchor="ctr"/>
                </a:tc>
                <a:tc>
                  <a:txBody>
                    <a:bodyPr/>
                    <a:lstStyle/>
                    <a:p>
                      <a:r>
                        <a:rPr lang="en-GB" sz="1200" b="1" kern="1200" dirty="0">
                          <a:solidFill>
                            <a:schemeClr val="dk1"/>
                          </a:solidFill>
                          <a:effectLst/>
                          <a:latin typeface="+mn-lt"/>
                          <a:ea typeface="+mn-ea"/>
                          <a:cs typeface="+mn-cs"/>
                        </a:rPr>
                        <a:t>A contract in exchange for investment </a:t>
                      </a:r>
                      <a:r>
                        <a:rPr lang="en-GB" sz="1200" kern="1200" dirty="0">
                          <a:solidFill>
                            <a:schemeClr val="dk1"/>
                          </a:solidFill>
                          <a:effectLst/>
                          <a:latin typeface="+mn-lt"/>
                          <a:ea typeface="+mn-ea"/>
                          <a:cs typeface="+mn-cs"/>
                        </a:rPr>
                        <a:t>is a long-term contract concluded on a </a:t>
                      </a:r>
                      <a:r>
                        <a:rPr lang="en-US" sz="1200" kern="1200" dirty="0">
                          <a:solidFill>
                            <a:schemeClr val="dk1"/>
                          </a:solidFill>
                          <a:effectLst/>
                          <a:latin typeface="+mn-lt"/>
                          <a:ea typeface="+mn-ea"/>
                          <a:cs typeface="+mn-cs"/>
                        </a:rPr>
                        <a:t>Single source</a:t>
                      </a:r>
                      <a:r>
                        <a:rPr lang="en-GB" sz="1200" kern="1200" dirty="0">
                          <a:solidFill>
                            <a:schemeClr val="dk1"/>
                          </a:solidFill>
                          <a:effectLst/>
                          <a:latin typeface="+mn-lt"/>
                          <a:ea typeface="+mn-ea"/>
                          <a:cs typeface="+mn-cs"/>
                        </a:rPr>
                        <a:t> basis, under which the supplier undertakes to produce goods of local origin that are the subject of a procurement contract in the territory of the Republic of Kazakhstan.</a:t>
                      </a:r>
                    </a:p>
                    <a:p>
                      <a:r>
                        <a:rPr lang="en-GB" sz="1200" b="1" kern="1200" dirty="0">
                          <a:solidFill>
                            <a:schemeClr val="dk1"/>
                          </a:solidFill>
                          <a:effectLst/>
                          <a:latin typeface="+mn-lt"/>
                          <a:ea typeface="+mn-ea"/>
                          <a:cs typeface="+mn-cs"/>
                        </a:rPr>
                        <a:t> </a:t>
                      </a:r>
                      <a:endParaRPr lang="en-GB" sz="1200" kern="1200" dirty="0">
                        <a:solidFill>
                          <a:schemeClr val="dk1"/>
                        </a:solidFill>
                        <a:effectLst/>
                        <a:latin typeface="+mn-lt"/>
                        <a:ea typeface="+mn-ea"/>
                        <a:cs typeface="+mn-cs"/>
                      </a:endParaRPr>
                    </a:p>
                    <a:p>
                      <a:r>
                        <a:rPr lang="en-GB" sz="1200" b="1" kern="1200" dirty="0">
                          <a:solidFill>
                            <a:schemeClr val="dk1"/>
                          </a:solidFill>
                          <a:effectLst/>
                          <a:latin typeface="+mn-lt"/>
                          <a:ea typeface="+mn-ea"/>
                          <a:cs typeface="+mn-cs"/>
                        </a:rPr>
                        <a:t>Methods of contract award </a:t>
                      </a:r>
                      <a:r>
                        <a:rPr lang="en-GB" sz="1200" kern="1200" dirty="0">
                          <a:solidFill>
                            <a:schemeClr val="dk1"/>
                          </a:solidFill>
                          <a:effectLst/>
                          <a:latin typeface="+mn-lt"/>
                          <a:ea typeface="+mn-ea"/>
                          <a:cs typeface="+mn-cs"/>
                        </a:rPr>
                        <a:t>are negotiations, </a:t>
                      </a:r>
                      <a:r>
                        <a:rPr lang="en-US" sz="1200" kern="1200" dirty="0">
                          <a:solidFill>
                            <a:schemeClr val="dk1"/>
                          </a:solidFill>
                          <a:effectLst/>
                          <a:latin typeface="+mn-lt"/>
                          <a:ea typeface="+mn-ea"/>
                          <a:cs typeface="+mn-cs"/>
                        </a:rPr>
                        <a:t>Single source </a:t>
                      </a:r>
                      <a:r>
                        <a:rPr lang="en-GB" sz="1200" kern="1200" dirty="0">
                          <a:solidFill>
                            <a:schemeClr val="dk1"/>
                          </a:solidFill>
                          <a:effectLst/>
                          <a:latin typeface="+mn-lt"/>
                          <a:ea typeface="+mn-ea"/>
                          <a:cs typeface="+mn-cs"/>
                        </a:rPr>
                        <a:t>basis.</a:t>
                      </a:r>
                    </a:p>
                    <a:p>
                      <a:r>
                        <a:rPr lang="en-GB" sz="1200" b="1" kern="1200" dirty="0">
                          <a:solidFill>
                            <a:schemeClr val="dk1"/>
                          </a:solidFill>
                          <a:effectLst/>
                          <a:latin typeface="+mn-lt"/>
                          <a:ea typeface="+mn-ea"/>
                          <a:cs typeface="+mn-cs"/>
                        </a:rPr>
                        <a:t> </a:t>
                      </a:r>
                      <a:endParaRPr lang="en-GB" sz="1200" kern="1200" dirty="0">
                        <a:solidFill>
                          <a:schemeClr val="dk1"/>
                        </a:solidFill>
                        <a:effectLst/>
                        <a:latin typeface="+mn-lt"/>
                        <a:ea typeface="+mn-ea"/>
                        <a:cs typeface="+mn-cs"/>
                      </a:endParaRPr>
                    </a:p>
                    <a:p>
                      <a:r>
                        <a:rPr lang="en-GB" sz="1200" b="1" kern="1200" dirty="0">
                          <a:solidFill>
                            <a:schemeClr val="dk1"/>
                          </a:solidFill>
                          <a:effectLst/>
                          <a:latin typeface="+mn-lt"/>
                          <a:ea typeface="+mn-ea"/>
                          <a:cs typeface="+mn-cs"/>
                        </a:rPr>
                        <a:t>The goal </a:t>
                      </a:r>
                      <a:r>
                        <a:rPr lang="en-GB" sz="1200" kern="1200" dirty="0">
                          <a:solidFill>
                            <a:schemeClr val="dk1"/>
                          </a:solidFill>
                          <a:effectLst/>
                          <a:latin typeface="+mn-lt"/>
                          <a:ea typeface="+mn-ea"/>
                          <a:cs typeface="+mn-cs"/>
                        </a:rPr>
                        <a:t>is to organize the production of goods in the Republic of Kazakhstan.</a:t>
                      </a:r>
                    </a:p>
                    <a:p>
                      <a:r>
                        <a:rPr lang="en-GB" sz="1200" b="1" kern="1200" dirty="0">
                          <a:solidFill>
                            <a:schemeClr val="dk1"/>
                          </a:solidFill>
                          <a:effectLst/>
                          <a:latin typeface="+mn-lt"/>
                          <a:ea typeface="+mn-ea"/>
                          <a:cs typeface="+mn-cs"/>
                        </a:rPr>
                        <a:t> </a:t>
                      </a:r>
                      <a:endParaRPr lang="en-GB" sz="1200" kern="1200" dirty="0">
                        <a:solidFill>
                          <a:schemeClr val="dk1"/>
                        </a:solidFill>
                        <a:effectLst/>
                        <a:latin typeface="+mn-lt"/>
                        <a:ea typeface="+mn-ea"/>
                        <a:cs typeface="+mn-cs"/>
                      </a:endParaRPr>
                    </a:p>
                    <a:p>
                      <a:r>
                        <a:rPr lang="en-GB" sz="1200" b="1" kern="1200" dirty="0">
                          <a:solidFill>
                            <a:schemeClr val="dk1"/>
                          </a:solidFill>
                          <a:effectLst/>
                          <a:latin typeface="+mn-lt"/>
                          <a:ea typeface="+mn-ea"/>
                          <a:cs typeface="+mn-cs"/>
                        </a:rPr>
                        <a:t>Basic terms of the contract in exchange for investment</a:t>
                      </a:r>
                      <a:endParaRPr lang="en-GB" sz="1200" kern="1200" dirty="0">
                        <a:solidFill>
                          <a:schemeClr val="dk1"/>
                        </a:solidFill>
                        <a:effectLst/>
                        <a:latin typeface="+mn-lt"/>
                        <a:ea typeface="+mn-ea"/>
                        <a:cs typeface="+mn-cs"/>
                      </a:endParaRPr>
                    </a:p>
                    <a:p>
                      <a:pPr marL="444500" lvl="0" indent="-263525" algn="l" defTabSz="914400" rtl="0" eaLnBrk="1" latinLnBrk="0" hangingPunct="1">
                        <a:buFont typeface="Arial" panose="020B0604020202020204" pitchFamily="34" charset="0"/>
                        <a:buChar char="•"/>
                      </a:pPr>
                      <a:r>
                        <a:rPr lang="ru-RU" sz="1200" kern="1200" dirty="0">
                          <a:solidFill>
                            <a:schemeClr val="dk1"/>
                          </a:solidFill>
                          <a:effectLst/>
                          <a:latin typeface="+mn-lt"/>
                          <a:ea typeface="+mn-ea"/>
                          <a:cs typeface="+mn-cs"/>
                        </a:rPr>
                        <a:t>Long</a:t>
                      </a:r>
                      <a:r>
                        <a:rPr lang="en-US" sz="1200" kern="1200" dirty="0">
                          <a:solidFill>
                            <a:schemeClr val="dk1"/>
                          </a:solidFill>
                          <a:effectLst/>
                          <a:latin typeface="+mn-lt"/>
                          <a:ea typeface="+mn-ea"/>
                          <a:cs typeface="+mn-cs"/>
                        </a:rPr>
                        <a:t> - </a:t>
                      </a:r>
                      <a:r>
                        <a:rPr lang="ru-RU" sz="1200" kern="1200" dirty="0">
                          <a:solidFill>
                            <a:schemeClr val="dk1"/>
                          </a:solidFill>
                          <a:effectLst/>
                          <a:latin typeface="+mn-lt"/>
                          <a:ea typeface="+mn-ea"/>
                          <a:cs typeface="+mn-cs"/>
                        </a:rPr>
                        <a:t>term contract;</a:t>
                      </a:r>
                      <a:endParaRPr lang="en-GB" sz="1200" kern="1200" dirty="0">
                        <a:solidFill>
                          <a:schemeClr val="dk1"/>
                        </a:solidFill>
                        <a:effectLst/>
                        <a:latin typeface="+mn-lt"/>
                        <a:ea typeface="+mn-ea"/>
                        <a:cs typeface="+mn-cs"/>
                      </a:endParaRPr>
                    </a:p>
                    <a:p>
                      <a:pPr marL="444500" lvl="0" indent="-263525" algn="l" defTabSz="914400" rtl="0" eaLnBrk="1" latinLnBrk="0" hangingPunct="1">
                        <a:buFont typeface="Arial" panose="020B0604020202020204" pitchFamily="34" charset="0"/>
                        <a:buChar char="•"/>
                      </a:pPr>
                      <a:r>
                        <a:rPr lang="ru-RU" sz="1200" kern="1200" dirty="0">
                          <a:solidFill>
                            <a:schemeClr val="dk1"/>
                          </a:solidFill>
                          <a:effectLst/>
                          <a:latin typeface="+mn-lt"/>
                          <a:ea typeface="+mn-ea"/>
                          <a:cs typeface="+mn-cs"/>
                        </a:rPr>
                        <a:t>Single source basis;</a:t>
                      </a:r>
                      <a:endParaRPr lang="en-GB" sz="1200" kern="1200" dirty="0">
                        <a:solidFill>
                          <a:schemeClr val="dk1"/>
                        </a:solidFill>
                        <a:effectLst/>
                        <a:latin typeface="+mn-lt"/>
                        <a:ea typeface="+mn-ea"/>
                        <a:cs typeface="+mn-cs"/>
                      </a:endParaRPr>
                    </a:p>
                    <a:p>
                      <a:pPr marL="444500" lvl="0" indent="-263525" algn="l" defTabSz="914400" rtl="0" eaLnBrk="1" latinLnBrk="0" hangingPunct="1">
                        <a:buFont typeface="Arial" panose="020B0604020202020204" pitchFamily="34" charset="0"/>
                        <a:buChar char="•"/>
                      </a:pPr>
                      <a:r>
                        <a:rPr lang="en-GB" sz="1200" kern="1200" dirty="0">
                          <a:solidFill>
                            <a:schemeClr val="dk1"/>
                          </a:solidFill>
                          <a:effectLst/>
                          <a:latin typeface="+mn-lt"/>
                          <a:ea typeface="+mn-ea"/>
                          <a:cs typeface="+mn-cs"/>
                        </a:rPr>
                        <a:t>Obligation to organize the production of goods of local origin on the territory of the Republic of Kazakhstan.</a:t>
                      </a:r>
                    </a:p>
                  </a:txBody>
                  <a:tcPr/>
                </a:tc>
                <a:extLst>
                  <a:ext uri="{0D108BD9-81ED-4DB2-BD59-A6C34878D82A}">
                    <a16:rowId xmlns:a16="http://schemas.microsoft.com/office/drawing/2014/main" val="1235918286"/>
                  </a:ext>
                </a:extLst>
              </a:tr>
              <a:tr h="2393601">
                <a:tc>
                  <a:txBody>
                    <a:bodyPr/>
                    <a:lstStyle/>
                    <a:p>
                      <a:pPr algn="ctr"/>
                      <a:r>
                        <a:rPr lang="ru-RU" sz="1200" b="1" kern="1200" dirty="0">
                          <a:solidFill>
                            <a:schemeClr val="dk1"/>
                          </a:solidFill>
                          <a:effectLst/>
                          <a:latin typeface="+mn-lt"/>
                          <a:ea typeface="+mn-ea"/>
                          <a:cs typeface="+mn-cs"/>
                        </a:rPr>
                        <a:t>Kazakh Tender</a:t>
                      </a:r>
                      <a:endParaRPr lang="en-GB" sz="1200" dirty="0"/>
                    </a:p>
                  </a:txBody>
                  <a:tcPr anchor="ctr"/>
                </a:tc>
                <a:tc>
                  <a:txBody>
                    <a:bodyPr/>
                    <a:lstStyle/>
                    <a:p>
                      <a:r>
                        <a:rPr lang="en-GB" sz="1200" b="1" i="1" kern="1200" dirty="0">
                          <a:solidFill>
                            <a:schemeClr val="dk1"/>
                          </a:solidFill>
                          <a:effectLst/>
                          <a:latin typeface="+mn-lt"/>
                          <a:ea typeface="+mn-ea"/>
                          <a:cs typeface="+mn-cs"/>
                        </a:rPr>
                        <a:t>Procedure for participation of Kazakhstani suppliers</a:t>
                      </a:r>
                      <a:endParaRPr lang="en-GB" sz="1200" kern="1200" dirty="0">
                        <a:solidFill>
                          <a:schemeClr val="dk1"/>
                        </a:solidFill>
                        <a:effectLst/>
                        <a:latin typeface="+mn-lt"/>
                        <a:ea typeface="+mn-ea"/>
                        <a:cs typeface="+mn-cs"/>
                      </a:endParaRPr>
                    </a:p>
                    <a:p>
                      <a:r>
                        <a:rPr lang="en-GB" sz="1200" b="1" i="1" kern="1200" dirty="0">
                          <a:solidFill>
                            <a:schemeClr val="dk1"/>
                          </a:solidFill>
                          <a:effectLst/>
                          <a:latin typeface="+mn-lt"/>
                          <a:ea typeface="+mn-ea"/>
                          <a:cs typeface="+mn-cs"/>
                        </a:rPr>
                        <a:t> </a:t>
                      </a:r>
                      <a:endParaRPr lang="en-GB" sz="1200" kern="1200" dirty="0">
                        <a:solidFill>
                          <a:schemeClr val="dk1"/>
                        </a:solidFill>
                        <a:effectLst/>
                        <a:latin typeface="+mn-lt"/>
                        <a:ea typeface="+mn-ea"/>
                        <a:cs typeface="+mn-cs"/>
                      </a:endParaRPr>
                    </a:p>
                    <a:p>
                      <a:r>
                        <a:rPr lang="en-GB" sz="1200" b="1" i="1" kern="1200" dirty="0">
                          <a:solidFill>
                            <a:schemeClr val="dk1"/>
                          </a:solidFill>
                          <a:effectLst/>
                          <a:latin typeface="+mn-lt"/>
                          <a:ea typeface="+mn-ea"/>
                          <a:cs typeface="+mn-cs"/>
                        </a:rPr>
                        <a:t>The method of awarding the contract</a:t>
                      </a:r>
                      <a:r>
                        <a:rPr lang="en-GB" sz="1200" b="1" kern="1200" dirty="0">
                          <a:solidFill>
                            <a:schemeClr val="dk1"/>
                          </a:solidFill>
                          <a:effectLst/>
                          <a:latin typeface="+mn-lt"/>
                          <a:ea typeface="+mn-ea"/>
                          <a:cs typeface="+mn-cs"/>
                        </a:rPr>
                        <a:t> </a:t>
                      </a:r>
                      <a:r>
                        <a:rPr lang="en-GB" sz="1200" kern="1200" dirty="0">
                          <a:solidFill>
                            <a:schemeClr val="dk1"/>
                          </a:solidFill>
                          <a:effectLst/>
                          <a:latin typeface="+mn-lt"/>
                          <a:ea typeface="+mn-ea"/>
                          <a:cs typeface="+mn-cs"/>
                        </a:rPr>
                        <a:t>is a competitive tender process exclusively among Kazakhstan suppliers of GWS.</a:t>
                      </a:r>
                    </a:p>
                    <a:p>
                      <a:r>
                        <a:rPr lang="en-GB" sz="1200" kern="1200" dirty="0">
                          <a:solidFill>
                            <a:schemeClr val="dk1"/>
                          </a:solidFill>
                          <a:effectLst/>
                          <a:latin typeface="+mn-lt"/>
                          <a:ea typeface="+mn-ea"/>
                          <a:cs typeface="+mn-cs"/>
                        </a:rPr>
                        <a:t> </a:t>
                      </a:r>
                    </a:p>
                    <a:p>
                      <a:r>
                        <a:rPr lang="en-GB" sz="1200" b="1" i="1" kern="1200" dirty="0">
                          <a:solidFill>
                            <a:schemeClr val="dk1"/>
                          </a:solidFill>
                          <a:effectLst/>
                          <a:latin typeface="+mn-lt"/>
                          <a:ea typeface="+mn-ea"/>
                          <a:cs typeface="+mn-cs"/>
                        </a:rPr>
                        <a:t>The goal</a:t>
                      </a:r>
                      <a:r>
                        <a:rPr lang="en-GB" sz="1200" b="1" kern="1200" dirty="0">
                          <a:solidFill>
                            <a:schemeClr val="dk1"/>
                          </a:solidFill>
                          <a:effectLst/>
                          <a:latin typeface="+mn-lt"/>
                          <a:ea typeface="+mn-ea"/>
                          <a:cs typeface="+mn-cs"/>
                        </a:rPr>
                        <a:t> </a:t>
                      </a:r>
                      <a:r>
                        <a:rPr lang="en-GB" sz="1200" kern="1200" dirty="0">
                          <a:solidFill>
                            <a:schemeClr val="dk1"/>
                          </a:solidFill>
                          <a:effectLst/>
                          <a:latin typeface="+mn-lt"/>
                          <a:ea typeface="+mn-ea"/>
                          <a:cs typeface="+mn-cs"/>
                        </a:rPr>
                        <a:t>is to award contracts to Kazakhstani suppliers of GWS.</a:t>
                      </a:r>
                    </a:p>
                    <a:p>
                      <a:r>
                        <a:rPr lang="en-GB" sz="1200" kern="1200" dirty="0">
                          <a:solidFill>
                            <a:schemeClr val="dk1"/>
                          </a:solidFill>
                          <a:effectLst/>
                          <a:latin typeface="+mn-lt"/>
                          <a:ea typeface="+mn-ea"/>
                          <a:cs typeface="+mn-cs"/>
                        </a:rPr>
                        <a:t> </a:t>
                      </a:r>
                    </a:p>
                    <a:p>
                      <a:r>
                        <a:rPr lang="en-GB" sz="1200" b="1" i="1" kern="1200" dirty="0">
                          <a:solidFill>
                            <a:schemeClr val="dk1"/>
                          </a:solidFill>
                          <a:effectLst/>
                          <a:latin typeface="+mn-lt"/>
                          <a:ea typeface="+mn-ea"/>
                          <a:cs typeface="+mn-cs"/>
                        </a:rPr>
                        <a:t>Conditions for holding a tender among Kazakhstani suppliers</a:t>
                      </a:r>
                      <a:endParaRPr lang="en-GB" sz="1200" kern="1200" dirty="0">
                        <a:solidFill>
                          <a:schemeClr val="dk1"/>
                        </a:solidFill>
                        <a:effectLst/>
                        <a:latin typeface="+mn-lt"/>
                        <a:ea typeface="+mn-ea"/>
                        <a:cs typeface="+mn-cs"/>
                      </a:endParaRPr>
                    </a:p>
                    <a:p>
                      <a:r>
                        <a:rPr lang="en-GB" sz="1200" b="1" kern="1200" dirty="0">
                          <a:solidFill>
                            <a:schemeClr val="dk1"/>
                          </a:solidFill>
                          <a:effectLst/>
                          <a:latin typeface="+mn-lt"/>
                          <a:ea typeface="+mn-ea"/>
                          <a:cs typeface="+mn-cs"/>
                        </a:rPr>
                        <a:t> </a:t>
                      </a:r>
                      <a:endParaRPr lang="en-GB" sz="1200" kern="1200" dirty="0">
                        <a:solidFill>
                          <a:schemeClr val="dk1"/>
                        </a:solidFill>
                        <a:effectLst/>
                        <a:latin typeface="+mn-lt"/>
                        <a:ea typeface="+mn-ea"/>
                        <a:cs typeface="+mn-cs"/>
                      </a:endParaRPr>
                    </a:p>
                    <a:p>
                      <a:r>
                        <a:rPr lang="ru-RU" sz="1200" kern="1200" dirty="0">
                          <a:solidFill>
                            <a:schemeClr val="dk1"/>
                          </a:solidFill>
                          <a:effectLst/>
                          <a:latin typeface="+mn-lt"/>
                          <a:ea typeface="+mn-ea"/>
                          <a:cs typeface="+mn-cs"/>
                        </a:rPr>
                        <a:t>Given </a:t>
                      </a:r>
                      <a:r>
                        <a:rPr lang="ru-RU" sz="1200" kern="1200" dirty="0" err="1">
                          <a:solidFill>
                            <a:schemeClr val="dk1"/>
                          </a:solidFill>
                          <a:effectLst/>
                          <a:latin typeface="+mn-lt"/>
                          <a:ea typeface="+mn-ea"/>
                          <a:cs typeface="+mn-cs"/>
                        </a:rPr>
                        <a:t>that</a:t>
                      </a:r>
                      <a:r>
                        <a:rPr lang="ru-RU" sz="1200" kern="1200" dirty="0">
                          <a:solidFill>
                            <a:schemeClr val="dk1"/>
                          </a:solidFill>
                          <a:effectLst/>
                          <a:latin typeface="+mn-lt"/>
                          <a:ea typeface="+mn-ea"/>
                          <a:cs typeface="+mn-cs"/>
                        </a:rPr>
                        <a:t>:</a:t>
                      </a:r>
                      <a:endParaRPr lang="en-GB" sz="1200" kern="1200" dirty="0">
                        <a:solidFill>
                          <a:schemeClr val="dk1"/>
                        </a:solidFill>
                        <a:effectLst/>
                        <a:latin typeface="+mn-lt"/>
                        <a:ea typeface="+mn-ea"/>
                        <a:cs typeface="+mn-cs"/>
                      </a:endParaRPr>
                    </a:p>
                    <a:p>
                      <a:r>
                        <a:rPr lang="ru-RU" sz="1200" b="1" i="1" kern="1200" dirty="0">
                          <a:solidFill>
                            <a:schemeClr val="dk1"/>
                          </a:solidFill>
                          <a:effectLst/>
                          <a:latin typeface="+mn-lt"/>
                          <a:ea typeface="+mn-ea"/>
                          <a:cs typeface="+mn-cs"/>
                        </a:rPr>
                        <a:t>Minimum number of </a:t>
                      </a:r>
                      <a:r>
                        <a:rPr lang="ru-RU" sz="1200" b="1" i="1" kern="1200" dirty="0" err="1">
                          <a:solidFill>
                            <a:schemeClr val="dk1"/>
                          </a:solidFill>
                          <a:effectLst/>
                          <a:latin typeface="+mn-lt"/>
                          <a:ea typeface="+mn-ea"/>
                          <a:cs typeface="+mn-cs"/>
                        </a:rPr>
                        <a:t>Kazakhstan</a:t>
                      </a:r>
                      <a:r>
                        <a:rPr lang="ru-RU" sz="1200" b="1" i="1" kern="1200" dirty="0">
                          <a:solidFill>
                            <a:schemeClr val="dk1"/>
                          </a:solidFill>
                          <a:effectLst/>
                          <a:latin typeface="+mn-lt"/>
                          <a:ea typeface="+mn-ea"/>
                          <a:cs typeface="+mn-cs"/>
                        </a:rPr>
                        <a:t> </a:t>
                      </a:r>
                      <a:r>
                        <a:rPr lang="ru-RU" sz="1200" b="1" i="1" kern="1200" dirty="0" err="1">
                          <a:solidFill>
                            <a:schemeClr val="dk1"/>
                          </a:solidFill>
                          <a:effectLst/>
                          <a:latin typeface="+mn-lt"/>
                          <a:ea typeface="+mn-ea"/>
                          <a:cs typeface="+mn-cs"/>
                        </a:rPr>
                        <a:t>suppliers</a:t>
                      </a:r>
                      <a:endParaRPr lang="en-GB"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(ii) the presence of at least 5 pre-qualified Kazakhstan suppliers, the Contractor undertakes to conduct the tender exclusively among Kazakhstan suppliers.</a:t>
                      </a:r>
                      <a:endParaRPr lang="en-GB" sz="1200" dirty="0"/>
                    </a:p>
                  </a:txBody>
                  <a:tcPr/>
                </a:tc>
                <a:extLst>
                  <a:ext uri="{0D108BD9-81ED-4DB2-BD59-A6C34878D82A}">
                    <a16:rowId xmlns:a16="http://schemas.microsoft.com/office/drawing/2014/main" val="2086759806"/>
                  </a:ext>
                </a:extLst>
              </a:tr>
            </a:tbl>
          </a:graphicData>
        </a:graphic>
      </p:graphicFrame>
      <p:sp>
        <p:nvSpPr>
          <p:cNvPr id="6" name="TextBox 5">
            <a:extLst>
              <a:ext uri="{FF2B5EF4-FFF2-40B4-BE49-F238E27FC236}">
                <a16:creationId xmlns:a16="http://schemas.microsoft.com/office/drawing/2014/main" id="{589D397C-5DC0-45AD-89FB-F371856E8540}"/>
              </a:ext>
            </a:extLst>
          </p:cNvPr>
          <p:cNvSpPr txBox="1"/>
          <p:nvPr/>
        </p:nvSpPr>
        <p:spPr>
          <a:xfrm>
            <a:off x="0" y="431159"/>
            <a:ext cx="12192000" cy="400110"/>
          </a:xfrm>
          <a:prstGeom prst="rect">
            <a:avLst/>
          </a:prstGeom>
          <a:noFill/>
        </p:spPr>
        <p:txBody>
          <a:bodyPr wrap="square" rtlCol="0" anchor="ctr">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00ABC5"/>
                </a:solidFill>
                <a:effectLst/>
                <a:uLnTx/>
                <a:uFillTx/>
                <a:latin typeface="Calibri" panose="020F0502020204030204" pitchFamily="34" charset="0"/>
                <a:ea typeface="+mn-ea"/>
                <a:cs typeface="Calibri" panose="020F0502020204030204" pitchFamily="34" charset="0"/>
              </a:rPr>
              <a:t>                   </a:t>
            </a:r>
            <a:r>
              <a:rPr kumimoji="0" lang="en-GB" sz="2000" b="0" i="0" u="none" strike="noStrike" kern="1200" cap="none" spc="0" normalizeH="0" baseline="0" noProof="0" dirty="0">
                <a:ln>
                  <a:noFill/>
                </a:ln>
                <a:solidFill>
                  <a:srgbClr val="00ABC5"/>
                </a:solidFill>
                <a:effectLst/>
                <a:uLnTx/>
                <a:uFillTx/>
                <a:latin typeface="Calibri" panose="020F0502020204030204" pitchFamily="34" charset="0"/>
                <a:ea typeface="+mn-ea"/>
                <a:cs typeface="Calibri" panose="020F0502020204030204" pitchFamily="34" charset="0"/>
              </a:rPr>
              <a:t>MECHANISMS TO SUPPORT KAZAKHSTANI SUPPLIERS AND LOCALIZE PRODUCTION</a:t>
            </a:r>
          </a:p>
        </p:txBody>
      </p:sp>
      <p:sp>
        <p:nvSpPr>
          <p:cNvPr id="8" name="Footer Placeholder 1">
            <a:extLst>
              <a:ext uri="{FF2B5EF4-FFF2-40B4-BE49-F238E27FC236}">
                <a16:creationId xmlns:a16="http://schemas.microsoft.com/office/drawing/2014/main" id="{26630467-DB41-4C14-92B7-5EEC2CA0B464}"/>
              </a:ext>
            </a:extLst>
          </p:cNvPr>
          <p:cNvSpPr txBox="1">
            <a:spLocks/>
          </p:cNvSpPr>
          <p:nvPr/>
        </p:nvSpPr>
        <p:spPr>
          <a:xfrm>
            <a:off x="104274" y="6584486"/>
            <a:ext cx="12184790" cy="27351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08/04/2024                                                                                                                                                                CONFIDENTIAL                                                                                                                                                                                     KARACHAGANAK PETROLEUM OPERATING B.V.</a:t>
            </a:r>
          </a:p>
        </p:txBody>
      </p:sp>
    </p:spTree>
    <p:extLst>
      <p:ext uri="{BB962C8B-B14F-4D97-AF65-F5344CB8AC3E}">
        <p14:creationId xmlns:p14="http://schemas.microsoft.com/office/powerpoint/2010/main" val="3593688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EC51CA-D63F-4C7F-8651-08228CC375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5502" y="323845"/>
            <a:ext cx="605716" cy="588483"/>
          </a:xfrm>
          <a:prstGeom prst="rect">
            <a:avLst/>
          </a:prstGeom>
        </p:spPr>
      </p:pic>
    </p:spTree>
    <p:extLst>
      <p:ext uri="{BB962C8B-B14F-4D97-AF65-F5344CB8AC3E}">
        <p14:creationId xmlns:p14="http://schemas.microsoft.com/office/powerpoint/2010/main" val="3571627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38AA010C-8B75-454C-9725-0D26A5D1A922}"/>
              </a:ext>
            </a:extLst>
          </p:cNvPr>
          <p:cNvGrpSpPr/>
          <p:nvPr/>
        </p:nvGrpSpPr>
        <p:grpSpPr>
          <a:xfrm>
            <a:off x="7632711" y="1234657"/>
            <a:ext cx="1416039" cy="1749970"/>
            <a:chOff x="3422056" y="821410"/>
            <a:chExt cx="2486498" cy="3392458"/>
          </a:xfrm>
          <a:solidFill>
            <a:schemeClr val="accent2">
              <a:lumMod val="40000"/>
              <a:lumOff val="60000"/>
            </a:schemeClr>
          </a:solidFill>
        </p:grpSpPr>
        <p:sp>
          <p:nvSpPr>
            <p:cNvPr id="4" name="Oval 1">
              <a:extLst>
                <a:ext uri="{FF2B5EF4-FFF2-40B4-BE49-F238E27FC236}">
                  <a16:creationId xmlns:a16="http://schemas.microsoft.com/office/drawing/2014/main" id="{C9AA1BFE-26B3-4B8A-8A2B-1BA306E30406}"/>
                </a:ext>
              </a:extLst>
            </p:cNvPr>
            <p:cNvSpPr/>
            <p:nvPr/>
          </p:nvSpPr>
          <p:spPr>
            <a:xfrm rot="20110090">
              <a:off x="4547567" y="3137124"/>
              <a:ext cx="1067821" cy="1076744"/>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Oval 1">
              <a:extLst>
                <a:ext uri="{FF2B5EF4-FFF2-40B4-BE49-F238E27FC236}">
                  <a16:creationId xmlns:a16="http://schemas.microsoft.com/office/drawing/2014/main" id="{CBCC5686-96D8-42D7-BBF0-0F7E5AB3FBE6}"/>
                </a:ext>
              </a:extLst>
            </p:cNvPr>
            <p:cNvSpPr/>
            <p:nvPr/>
          </p:nvSpPr>
          <p:spPr>
            <a:xfrm rot="20629582">
              <a:off x="3422056" y="2512575"/>
              <a:ext cx="1317398" cy="1328406"/>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Oval 1">
              <a:extLst>
                <a:ext uri="{FF2B5EF4-FFF2-40B4-BE49-F238E27FC236}">
                  <a16:creationId xmlns:a16="http://schemas.microsoft.com/office/drawing/2014/main" id="{8CD7F5EE-AD2E-4F0D-ABBC-C7E405518008}"/>
                </a:ext>
              </a:extLst>
            </p:cNvPr>
            <p:cNvSpPr/>
            <p:nvPr/>
          </p:nvSpPr>
          <p:spPr>
            <a:xfrm rot="20625983">
              <a:off x="3912780" y="821410"/>
              <a:ext cx="1175566" cy="1185389"/>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Oval 1">
              <a:extLst>
                <a:ext uri="{FF2B5EF4-FFF2-40B4-BE49-F238E27FC236}">
                  <a16:creationId xmlns:a16="http://schemas.microsoft.com/office/drawing/2014/main" id="{E9978A0B-F96B-4FA3-B621-F7B0D428EBC6}"/>
                </a:ext>
              </a:extLst>
            </p:cNvPr>
            <p:cNvSpPr/>
            <p:nvPr/>
          </p:nvSpPr>
          <p:spPr>
            <a:xfrm rot="20625983">
              <a:off x="4483704" y="1742062"/>
              <a:ext cx="1424850" cy="1436756"/>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8" name="Title 7">
            <a:extLst>
              <a:ext uri="{FF2B5EF4-FFF2-40B4-BE49-F238E27FC236}">
                <a16:creationId xmlns:a16="http://schemas.microsoft.com/office/drawing/2014/main" id="{345CE19F-3E77-441D-A447-C2B5773A2E35}"/>
              </a:ext>
            </a:extLst>
          </p:cNvPr>
          <p:cNvSpPr txBox="1">
            <a:spLocks noGrp="1"/>
          </p:cNvSpPr>
          <p:nvPr>
            <p:ph type="ctrTitle"/>
          </p:nvPr>
        </p:nvSpPr>
        <p:spPr>
          <a:xfrm>
            <a:off x="1703770" y="4279594"/>
            <a:ext cx="5848350" cy="646331"/>
          </a:xfrm>
          <a:prstGeom prst="rect">
            <a:avLst/>
          </a:prstGeom>
          <a:noFill/>
        </p:spPr>
        <p:txBody>
          <a:bodyPr wrap="square" rtlCol="0">
            <a:spAutoFit/>
          </a:bodyPr>
          <a:lstStyle/>
          <a:p>
            <a:pPr algn="l"/>
            <a:r>
              <a:rPr lang="en-GB" dirty="0">
                <a:solidFill>
                  <a:schemeClr val="bg1"/>
                </a:solidFill>
                <a:latin typeface="Calibri" panose="020F0502020204030204" pitchFamily="34" charset="0"/>
                <a:cs typeface="Calibri" panose="020F0502020204030204" pitchFamily="34" charset="0"/>
              </a:rPr>
              <a:t>Webinar Rules</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4721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648380-A57A-45E0-BA42-7AB8F18E3AA7}"/>
              </a:ext>
            </a:extLst>
          </p:cNvPr>
          <p:cNvSpPr>
            <a:spLocks noGrp="1"/>
          </p:cNvSpPr>
          <p:nvPr>
            <p:ph type="sldNum" sz="quarter" idx="4"/>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3AD7C01-B994-4A99-BE98-CE15A6753CE3}" type="slidenum">
              <a:rPr kumimoji="0" lang="en-GB" sz="1000" b="0" i="0" u="none" strike="noStrike" kern="120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30</a:t>
            </a:fld>
            <a:endParaRPr kumimoji="0" lang="en-GB" sz="1000" b="0" i="0" u="none" strike="noStrike" kern="120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endParaRPr>
          </a:p>
        </p:txBody>
      </p:sp>
      <p:pic>
        <p:nvPicPr>
          <p:cNvPr id="7" name="Picture 6" descr="Question mark PNG">
            <a:extLst>
              <a:ext uri="{FF2B5EF4-FFF2-40B4-BE49-F238E27FC236}">
                <a16:creationId xmlns:a16="http://schemas.microsoft.com/office/drawing/2014/main" id="{AEE57988-7770-48C2-A021-508B4E8DB5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5960" y="1268760"/>
            <a:ext cx="4392488" cy="4392488"/>
          </a:xfrm>
          <a:prstGeom prst="rect">
            <a:avLst/>
          </a:prstGeom>
        </p:spPr>
      </p:pic>
      <p:sp>
        <p:nvSpPr>
          <p:cNvPr id="5" name="Footer Placeholder 1">
            <a:extLst>
              <a:ext uri="{FF2B5EF4-FFF2-40B4-BE49-F238E27FC236}">
                <a16:creationId xmlns:a16="http://schemas.microsoft.com/office/drawing/2014/main" id="{B8576EA7-56FB-4D07-9FAF-F7105FD9F075}"/>
              </a:ext>
            </a:extLst>
          </p:cNvPr>
          <p:cNvSpPr>
            <a:spLocks noGrp="1"/>
          </p:cNvSpPr>
          <p:nvPr>
            <p:ph type="ftr" sz="quarter" idx="3"/>
          </p:nvPr>
        </p:nvSpPr>
        <p:spPr>
          <a:xfrm>
            <a:off x="7210" y="6513725"/>
            <a:ext cx="12184790" cy="332474"/>
          </a:xfrm>
        </p:spPr>
        <p: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27/02/2024                                                                                                                                                                                   КОНФИДЕНЦИАЛЬНО                                                                                                                         КАРАЧАГАНАК ПЕТРОЛИУМ ОПЕРЕЙТИНГ Б.В.</a:t>
            </a:r>
            <a:endParaRPr kumimoji="0" lang="en-GB" sz="800" b="0"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5132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BB6359-9652-4107-8004-682F965A91B2}"/>
              </a:ext>
            </a:extLst>
          </p:cNvPr>
          <p:cNvSpPr>
            <a:spLocks noGrp="1"/>
          </p:cNvSpPr>
          <p:nvPr>
            <p:ph type="ftr" sz="quarter" idx="3"/>
          </p:nvPr>
        </p:nvSpPr>
        <p:spPr/>
        <p:txBody>
          <a:bodyPr/>
          <a:lstStyle/>
          <a:p>
            <a:pPr algn="ctr"/>
            <a:r>
              <a:rPr lang="en-GB" sz="800" dirty="0"/>
              <a:t> 14/06/2022                                                                                                                                                                                                                                                                                                                                                 KARACHAGANAK PETROLEUM OPERATING B.V</a:t>
            </a:r>
          </a:p>
        </p:txBody>
      </p:sp>
      <p:sp>
        <p:nvSpPr>
          <p:cNvPr id="3" name="Slide Number Placeholder 2">
            <a:extLst>
              <a:ext uri="{FF2B5EF4-FFF2-40B4-BE49-F238E27FC236}">
                <a16:creationId xmlns:a16="http://schemas.microsoft.com/office/drawing/2014/main" id="{22995AF2-A5F8-4B0A-9EF7-F733B0F15CF2}"/>
              </a:ext>
            </a:extLst>
          </p:cNvPr>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4</a:t>
            </a:fld>
            <a:endParaRPr lang="it-IT" dirty="0"/>
          </a:p>
        </p:txBody>
      </p:sp>
      <p:sp>
        <p:nvSpPr>
          <p:cNvPr id="14" name="Title 1">
            <a:extLst>
              <a:ext uri="{FF2B5EF4-FFF2-40B4-BE49-F238E27FC236}">
                <a16:creationId xmlns:a16="http://schemas.microsoft.com/office/drawing/2014/main" id="{B5AEFB9A-7E2A-4BD0-8124-78B37B07AA9D}"/>
              </a:ext>
            </a:extLst>
          </p:cNvPr>
          <p:cNvSpPr txBox="1">
            <a:spLocks/>
          </p:cNvSpPr>
          <p:nvPr/>
        </p:nvSpPr>
        <p:spPr>
          <a:xfrm>
            <a:off x="7210" y="176220"/>
            <a:ext cx="12192000" cy="832023"/>
          </a:xfrm>
          <a:prstGeom prst="rect">
            <a:avLst/>
          </a:prstGeom>
        </p:spPr>
        <p:txBody>
          <a:bodyPr/>
          <a:lstStyle>
            <a:lvl1pPr algn="ctr" defTabSz="1219170" rtl="0" eaLnBrk="1" latinLnBrk="1" hangingPunct="1">
              <a:spcBef>
                <a:spcPct val="0"/>
              </a:spcBef>
              <a:buNone/>
              <a:defRPr sz="5867" kern="1200">
                <a:solidFill>
                  <a:schemeClr val="tx1"/>
                </a:solidFill>
                <a:latin typeface="+mj-lt"/>
                <a:ea typeface="+mj-ea"/>
                <a:cs typeface="+mj-cs"/>
              </a:defRPr>
            </a:lvl1pPr>
          </a:lstStyle>
          <a:p>
            <a:r>
              <a:rPr lang="en-GB" sz="3200" dirty="0">
                <a:solidFill>
                  <a:schemeClr val="accent1"/>
                </a:solidFill>
                <a:latin typeface="Calibri" panose="020F0502020204030204" pitchFamily="34" charset="0"/>
                <a:cs typeface="Calibri" panose="020F0502020204030204" pitchFamily="34" charset="0"/>
              </a:rPr>
              <a:t>WEBINAR RULES</a:t>
            </a:r>
          </a:p>
        </p:txBody>
      </p:sp>
      <p:sp>
        <p:nvSpPr>
          <p:cNvPr id="18" name="Rectangle 11">
            <a:extLst>
              <a:ext uri="{FF2B5EF4-FFF2-40B4-BE49-F238E27FC236}">
                <a16:creationId xmlns:a16="http://schemas.microsoft.com/office/drawing/2014/main" id="{1B9CBFC8-5B8E-4D01-B0C7-B9C3D121A499}"/>
              </a:ext>
            </a:extLst>
          </p:cNvPr>
          <p:cNvSpPr>
            <a:spLocks noChangeArrowheads="1"/>
          </p:cNvSpPr>
          <p:nvPr/>
        </p:nvSpPr>
        <p:spPr bwMode="auto">
          <a:xfrm>
            <a:off x="766733" y="1289396"/>
            <a:ext cx="10672953" cy="4760278"/>
          </a:xfrm>
          <a:prstGeom prst="rect">
            <a:avLst/>
          </a:prstGeom>
          <a:noFill/>
          <a:ln>
            <a:noFill/>
          </a:ln>
          <a:effectLst/>
        </p:spPr>
        <p:txBody>
          <a:bodyPr wrap="square">
            <a:spAutoFit/>
          </a:bodyPr>
          <a:lstStyle/>
          <a:p>
            <a:pPr marL="800100" lvl="1" indent="-342900" algn="just">
              <a:spcBef>
                <a:spcPts val="500"/>
              </a:spcBef>
              <a:spcAft>
                <a:spcPts val="500"/>
              </a:spcAft>
              <a:buClr>
                <a:srgbClr val="FFC000"/>
              </a:buClr>
              <a:buFont typeface="Wingdings" panose="05000000000000000000" pitchFamily="2" charset="2"/>
              <a:buChar char="§"/>
              <a:defRPr/>
            </a:pPr>
            <a:r>
              <a:rPr lang="en-GB" sz="2000" dirty="0">
                <a:solidFill>
                  <a:schemeClr val="accent1"/>
                </a:solidFill>
                <a:latin typeface="Calibri" panose="020F0502020204030204" pitchFamily="34" charset="0"/>
                <a:cs typeface="Calibri" panose="020F0502020204030204" pitchFamily="34" charset="0"/>
              </a:rPr>
              <a:t>We will have a Facilitator to manage this event</a:t>
            </a:r>
            <a:endParaRPr lang="ru-RU" sz="2000" dirty="0">
              <a:solidFill>
                <a:schemeClr val="accent1"/>
              </a:solidFill>
              <a:latin typeface="Calibri" panose="020F0502020204030204" pitchFamily="34" charset="0"/>
              <a:cs typeface="Calibri" panose="020F0502020204030204" pitchFamily="34" charset="0"/>
            </a:endParaRPr>
          </a:p>
          <a:p>
            <a:pPr marL="800100" lvl="1" indent="-342900" algn="just">
              <a:spcBef>
                <a:spcPts val="500"/>
              </a:spcBef>
              <a:spcAft>
                <a:spcPts val="500"/>
              </a:spcAft>
              <a:buClr>
                <a:srgbClr val="FFC000"/>
              </a:buClr>
              <a:buFont typeface="Wingdings" panose="05000000000000000000" pitchFamily="2" charset="2"/>
              <a:buChar char="§"/>
              <a:defRPr/>
            </a:pPr>
            <a:r>
              <a:rPr lang="en-US" sz="2000" dirty="0">
                <a:solidFill>
                  <a:schemeClr val="accent1"/>
                </a:solidFill>
                <a:latin typeface="Calibri" panose="020F0502020204030204" pitchFamily="34" charset="0"/>
                <a:cs typeface="Calibri" panose="020F0502020204030204" pitchFamily="34" charset="0"/>
              </a:rPr>
              <a:t>Everyone except Presenters will be muted</a:t>
            </a:r>
          </a:p>
          <a:p>
            <a:pPr marL="800100" lvl="1" indent="-342900" algn="just">
              <a:spcBef>
                <a:spcPts val="500"/>
              </a:spcBef>
              <a:spcAft>
                <a:spcPts val="500"/>
              </a:spcAft>
              <a:buClr>
                <a:srgbClr val="FFC000"/>
              </a:buClr>
              <a:buFont typeface="Wingdings" panose="05000000000000000000" pitchFamily="2" charset="2"/>
              <a:buChar char="§"/>
              <a:defRPr/>
            </a:pPr>
            <a:r>
              <a:rPr lang="en-US" sz="2000" dirty="0">
                <a:solidFill>
                  <a:schemeClr val="accent1"/>
                </a:solidFill>
                <a:latin typeface="Calibri" panose="020F0502020204030204" pitchFamily="34" charset="0"/>
                <a:cs typeface="Calibri" panose="020F0502020204030204" pitchFamily="34" charset="0"/>
              </a:rPr>
              <a:t>If you want to ask a question, please type it in the comments box</a:t>
            </a:r>
            <a:endParaRPr lang="en-GB" sz="2000" dirty="0">
              <a:solidFill>
                <a:schemeClr val="accent1"/>
              </a:solidFill>
              <a:latin typeface="Calibri" panose="020F0502020204030204" pitchFamily="34" charset="0"/>
              <a:cs typeface="Calibri" panose="020F0502020204030204" pitchFamily="34" charset="0"/>
            </a:endParaRPr>
          </a:p>
          <a:p>
            <a:pPr marL="800100" lvl="1" indent="-342900" algn="just">
              <a:spcBef>
                <a:spcPts val="500"/>
              </a:spcBef>
              <a:spcAft>
                <a:spcPts val="500"/>
              </a:spcAft>
              <a:buClr>
                <a:srgbClr val="FFC000"/>
              </a:buClr>
              <a:buFont typeface="Wingdings" panose="05000000000000000000" pitchFamily="2" charset="2"/>
              <a:buChar char="§"/>
              <a:defRPr/>
            </a:pPr>
            <a:r>
              <a:rPr lang="en-GB" sz="2000" dirty="0">
                <a:solidFill>
                  <a:schemeClr val="accent1"/>
                </a:solidFill>
                <a:latin typeface="Calibri" panose="020F0502020204030204" pitchFamily="34" charset="0"/>
                <a:cs typeface="Calibri" panose="020F0502020204030204" pitchFamily="34" charset="0"/>
              </a:rPr>
              <a:t>Try to hold questions to the end of the presentation</a:t>
            </a:r>
          </a:p>
          <a:p>
            <a:pPr marL="800100" lvl="1" indent="-342900" algn="just">
              <a:spcBef>
                <a:spcPts val="500"/>
              </a:spcBef>
              <a:spcAft>
                <a:spcPts val="500"/>
              </a:spcAft>
              <a:buClr>
                <a:srgbClr val="FFC000"/>
              </a:buClr>
              <a:buFont typeface="Wingdings" panose="05000000000000000000" pitchFamily="2" charset="2"/>
              <a:buChar char="§"/>
              <a:defRPr/>
            </a:pPr>
            <a:r>
              <a:rPr lang="en-GB" sz="2000" dirty="0">
                <a:solidFill>
                  <a:schemeClr val="accent1"/>
                </a:solidFill>
                <a:latin typeface="Calibri" panose="020F0502020204030204" pitchFamily="34" charset="0"/>
                <a:cs typeface="Calibri" panose="020F0502020204030204" pitchFamily="34" charset="0"/>
              </a:rPr>
              <a:t>Be open, honest and respectful</a:t>
            </a:r>
          </a:p>
          <a:p>
            <a:pPr marL="800100" lvl="1" indent="-342900" algn="just">
              <a:spcBef>
                <a:spcPts val="500"/>
              </a:spcBef>
              <a:spcAft>
                <a:spcPts val="500"/>
              </a:spcAft>
              <a:buClr>
                <a:srgbClr val="FFC000"/>
              </a:buClr>
              <a:buFont typeface="Wingdings" panose="05000000000000000000" pitchFamily="2" charset="2"/>
              <a:buChar char="§"/>
              <a:defRPr/>
            </a:pPr>
            <a:endParaRPr lang="en-GB" sz="2000" b="1" dirty="0">
              <a:solidFill>
                <a:schemeClr val="accent1"/>
              </a:solidFill>
              <a:latin typeface="Calibri" panose="020F0502020204030204" pitchFamily="34" charset="0"/>
              <a:cs typeface="Calibri" panose="020F0502020204030204" pitchFamily="34" charset="0"/>
            </a:endParaRPr>
          </a:p>
          <a:p>
            <a:pPr marL="800100" lvl="1" indent="-342900" algn="just">
              <a:spcBef>
                <a:spcPts val="500"/>
              </a:spcBef>
              <a:spcAft>
                <a:spcPts val="500"/>
              </a:spcAft>
              <a:buClr>
                <a:srgbClr val="FFC000"/>
              </a:buClr>
              <a:buFont typeface="Wingdings" panose="05000000000000000000" pitchFamily="2" charset="2"/>
              <a:buChar char="§"/>
              <a:defRPr/>
            </a:pPr>
            <a:r>
              <a:rPr lang="en-GB" sz="2000" b="1" dirty="0">
                <a:solidFill>
                  <a:schemeClr val="accent1"/>
                </a:solidFill>
                <a:latin typeface="Calibri" panose="020F0502020204030204" pitchFamily="34" charset="0"/>
                <a:cs typeface="Calibri" panose="020F0502020204030204" pitchFamily="34" charset="0"/>
              </a:rPr>
              <a:t>Don’t </a:t>
            </a:r>
          </a:p>
          <a:p>
            <a:pPr marL="1257300" lvl="2" indent="-342900" algn="just">
              <a:spcBef>
                <a:spcPts val="500"/>
              </a:spcBef>
              <a:spcAft>
                <a:spcPts val="500"/>
              </a:spcAft>
              <a:buClr>
                <a:srgbClr val="FFC000"/>
              </a:buClr>
              <a:buFont typeface="Wingdings" panose="05000000000000000000" pitchFamily="2" charset="2"/>
              <a:buChar char="§"/>
              <a:defRPr/>
            </a:pPr>
            <a:r>
              <a:rPr lang="en-GB" sz="2000" dirty="0">
                <a:solidFill>
                  <a:schemeClr val="accent1"/>
                </a:solidFill>
                <a:latin typeface="Calibri" panose="020F0502020204030204" pitchFamily="34" charset="0"/>
                <a:cs typeface="Calibri" panose="020F0502020204030204" pitchFamily="34" charset="0"/>
              </a:rPr>
              <a:t>use this webinar to market your company</a:t>
            </a:r>
          </a:p>
          <a:p>
            <a:pPr marL="1257300" lvl="2" indent="-342900" algn="just">
              <a:spcBef>
                <a:spcPts val="500"/>
              </a:spcBef>
              <a:spcAft>
                <a:spcPts val="500"/>
              </a:spcAft>
              <a:buClr>
                <a:srgbClr val="FFC000"/>
              </a:buClr>
              <a:buFont typeface="Wingdings" panose="05000000000000000000" pitchFamily="2" charset="2"/>
              <a:buChar char="§"/>
              <a:defRPr/>
            </a:pPr>
            <a:r>
              <a:rPr lang="en-GB" sz="2000" dirty="0">
                <a:solidFill>
                  <a:schemeClr val="accent1"/>
                </a:solidFill>
                <a:latin typeface="Calibri" panose="020F0502020204030204" pitchFamily="34" charset="0"/>
                <a:cs typeface="Calibri" panose="020F0502020204030204" pitchFamily="34" charset="0"/>
              </a:rPr>
              <a:t>ask a question regarding any specific Tender/Contract </a:t>
            </a:r>
          </a:p>
          <a:p>
            <a:pPr marL="1257300" lvl="2" indent="-342900" algn="just">
              <a:spcBef>
                <a:spcPts val="500"/>
              </a:spcBef>
              <a:spcAft>
                <a:spcPts val="500"/>
              </a:spcAft>
              <a:buClr>
                <a:srgbClr val="FFC000"/>
              </a:buClr>
              <a:buFont typeface="Wingdings" panose="05000000000000000000" pitchFamily="2" charset="2"/>
              <a:buChar char="§"/>
              <a:defRPr/>
            </a:pPr>
            <a:r>
              <a:rPr lang="en-GB" sz="2000" dirty="0">
                <a:solidFill>
                  <a:schemeClr val="accent1"/>
                </a:solidFill>
                <a:latin typeface="Calibri" panose="020F0502020204030204" pitchFamily="34" charset="0"/>
                <a:cs typeface="Calibri" panose="020F0502020204030204" pitchFamily="34" charset="0"/>
              </a:rPr>
              <a:t>expect total clarity and precise response to your every question</a:t>
            </a:r>
          </a:p>
          <a:p>
            <a:pPr marL="800100" lvl="1" indent="-342900" algn="just">
              <a:spcBef>
                <a:spcPts val="500"/>
              </a:spcBef>
              <a:spcAft>
                <a:spcPts val="500"/>
              </a:spcAft>
              <a:buClr>
                <a:srgbClr val="FFC000"/>
              </a:buClr>
              <a:buFont typeface="Wingdings" panose="05000000000000000000" pitchFamily="2" charset="2"/>
              <a:buChar char="§"/>
              <a:defRPr/>
            </a:pPr>
            <a:endParaRPr lang="en-GB" sz="2000" dirty="0">
              <a:solidFill>
                <a:schemeClr val="accent1"/>
              </a:solidFill>
            </a:endParaRPr>
          </a:p>
        </p:txBody>
      </p:sp>
    </p:spTree>
    <p:extLst>
      <p:ext uri="{BB962C8B-B14F-4D97-AF65-F5344CB8AC3E}">
        <p14:creationId xmlns:p14="http://schemas.microsoft.com/office/powerpoint/2010/main" val="3605791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FCE7B-BAA3-4694-A747-7AD8D582C482}" type="slidenum">
              <a:rPr kumimoji="0" lang="en-US" sz="1200" b="0" i="0" u="none" strike="noStrike" kern="1200" cap="none" spc="0" normalizeH="0" baseline="0" noProof="0" smtClean="0">
                <a:ln>
                  <a:noFill/>
                </a:ln>
                <a:solidFill>
                  <a:prstClr val="white">
                    <a:lumMod val="50000"/>
                  </a:prstClr>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lumMod val="50000"/>
                </a:prstClr>
              </a:solidFill>
              <a:effectLst/>
              <a:uLnTx/>
              <a:uFillTx/>
              <a:latin typeface="Arial"/>
              <a:ea typeface="+mn-ea"/>
              <a:cs typeface="Arial"/>
            </a:endParaRPr>
          </a:p>
        </p:txBody>
      </p:sp>
      <p:sp>
        <p:nvSpPr>
          <p:cNvPr id="8" name="Title 4"/>
          <p:cNvSpPr>
            <a:spLocks/>
          </p:cNvSpPr>
          <p:nvPr/>
        </p:nvSpPr>
        <p:spPr bwMode="auto">
          <a:xfrm>
            <a:off x="893547" y="124326"/>
            <a:ext cx="8340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990"/>
                </a:solidFill>
                <a:effectLst/>
                <a:uLnTx/>
                <a:uFillTx/>
                <a:latin typeface="Arial"/>
                <a:ea typeface="+mn-ea"/>
                <a:cs typeface="Arial"/>
              </a:rPr>
              <a:t>CHANNEL</a:t>
            </a:r>
            <a:r>
              <a:rPr kumimoji="0" lang="ru-RU" sz="2000" b="1" i="0" u="none" strike="noStrike" kern="1200" cap="none" spc="0" normalizeH="0" baseline="0" noProof="0" dirty="0">
                <a:ln>
                  <a:noFill/>
                </a:ln>
                <a:solidFill>
                  <a:srgbClr val="004990"/>
                </a:solidFill>
                <a:effectLst/>
                <a:uLnTx/>
                <a:uFillTx/>
                <a:latin typeface="Arial"/>
                <a:ea typeface="+mn-ea"/>
                <a:cs typeface="Arial"/>
              </a:rPr>
              <a:t> </a:t>
            </a:r>
          </a:p>
        </p:txBody>
      </p:sp>
      <p:pic>
        <p:nvPicPr>
          <p:cNvPr id="2" name="Picture 1"/>
          <p:cNvPicPr>
            <a:picLocks noChangeAspect="1"/>
          </p:cNvPicPr>
          <p:nvPr/>
        </p:nvPicPr>
        <p:blipFill>
          <a:blip r:embed="rId2"/>
          <a:stretch>
            <a:fillRect/>
          </a:stretch>
        </p:blipFill>
        <p:spPr>
          <a:xfrm>
            <a:off x="779648" y="1038225"/>
            <a:ext cx="11242306" cy="4977564"/>
          </a:xfrm>
          <a:prstGeom prst="rect">
            <a:avLst/>
          </a:prstGeom>
        </p:spPr>
      </p:pic>
    </p:spTree>
    <p:extLst>
      <p:ext uri="{BB962C8B-B14F-4D97-AF65-F5344CB8AC3E}">
        <p14:creationId xmlns:p14="http://schemas.microsoft.com/office/powerpoint/2010/main" val="335245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A3CE9575-1198-4D53-BFBB-90BEA64ACB59}"/>
              </a:ext>
            </a:extLst>
          </p:cNvPr>
          <p:cNvGrpSpPr/>
          <p:nvPr/>
        </p:nvGrpSpPr>
        <p:grpSpPr>
          <a:xfrm>
            <a:off x="7632711" y="1234657"/>
            <a:ext cx="1416039" cy="1749970"/>
            <a:chOff x="3422056" y="821410"/>
            <a:chExt cx="2486498" cy="3392458"/>
          </a:xfrm>
          <a:solidFill>
            <a:schemeClr val="accent2">
              <a:lumMod val="40000"/>
              <a:lumOff val="60000"/>
            </a:schemeClr>
          </a:solidFill>
        </p:grpSpPr>
        <p:sp>
          <p:nvSpPr>
            <p:cNvPr id="7" name="Oval 1">
              <a:extLst>
                <a:ext uri="{FF2B5EF4-FFF2-40B4-BE49-F238E27FC236}">
                  <a16:creationId xmlns:a16="http://schemas.microsoft.com/office/drawing/2014/main" id="{0843942A-7046-4B48-BA61-0A520BBC0EC4}"/>
                </a:ext>
              </a:extLst>
            </p:cNvPr>
            <p:cNvSpPr/>
            <p:nvPr/>
          </p:nvSpPr>
          <p:spPr>
            <a:xfrm rot="20110090">
              <a:off x="4547567" y="3137124"/>
              <a:ext cx="1067821" cy="1076744"/>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Arial"/>
                <a:cs typeface="+mn-cs"/>
              </a:endParaRPr>
            </a:p>
          </p:txBody>
        </p:sp>
        <p:sp>
          <p:nvSpPr>
            <p:cNvPr id="8" name="Oval 1">
              <a:extLst>
                <a:ext uri="{FF2B5EF4-FFF2-40B4-BE49-F238E27FC236}">
                  <a16:creationId xmlns:a16="http://schemas.microsoft.com/office/drawing/2014/main" id="{2E185AD8-ECDF-430F-827E-A67C509E5475}"/>
                </a:ext>
              </a:extLst>
            </p:cNvPr>
            <p:cNvSpPr/>
            <p:nvPr/>
          </p:nvSpPr>
          <p:spPr>
            <a:xfrm rot="20629582">
              <a:off x="3422056" y="2512575"/>
              <a:ext cx="1317398" cy="1328406"/>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Arial"/>
                <a:cs typeface="+mn-cs"/>
              </a:endParaRPr>
            </a:p>
          </p:txBody>
        </p:sp>
        <p:sp>
          <p:nvSpPr>
            <p:cNvPr id="9" name="Oval 1">
              <a:extLst>
                <a:ext uri="{FF2B5EF4-FFF2-40B4-BE49-F238E27FC236}">
                  <a16:creationId xmlns:a16="http://schemas.microsoft.com/office/drawing/2014/main" id="{F69B9CE7-E9C8-41F8-8388-93F05CF7B32B}"/>
                </a:ext>
              </a:extLst>
            </p:cNvPr>
            <p:cNvSpPr/>
            <p:nvPr/>
          </p:nvSpPr>
          <p:spPr>
            <a:xfrm rot="20625983">
              <a:off x="3912780" y="821410"/>
              <a:ext cx="1175566" cy="1185389"/>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Arial"/>
                <a:cs typeface="+mn-cs"/>
              </a:endParaRPr>
            </a:p>
          </p:txBody>
        </p:sp>
        <p:sp>
          <p:nvSpPr>
            <p:cNvPr id="10" name="Oval 1">
              <a:extLst>
                <a:ext uri="{FF2B5EF4-FFF2-40B4-BE49-F238E27FC236}">
                  <a16:creationId xmlns:a16="http://schemas.microsoft.com/office/drawing/2014/main" id="{83F90DE6-C428-4184-92A2-A876947CB8C4}"/>
                </a:ext>
              </a:extLst>
            </p:cNvPr>
            <p:cNvSpPr/>
            <p:nvPr/>
          </p:nvSpPr>
          <p:spPr>
            <a:xfrm rot="20625983">
              <a:off x="4483704" y="1742062"/>
              <a:ext cx="1424850" cy="1436756"/>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Arial"/>
                <a:cs typeface="+mn-cs"/>
              </a:endParaRPr>
            </a:p>
          </p:txBody>
        </p:sp>
      </p:grpSp>
      <p:sp>
        <p:nvSpPr>
          <p:cNvPr id="12" name="Title 7">
            <a:extLst>
              <a:ext uri="{FF2B5EF4-FFF2-40B4-BE49-F238E27FC236}">
                <a16:creationId xmlns:a16="http://schemas.microsoft.com/office/drawing/2014/main" id="{2F57BB8E-A761-4166-9188-D85477735120}"/>
              </a:ext>
            </a:extLst>
          </p:cNvPr>
          <p:cNvSpPr txBox="1">
            <a:spLocks/>
          </p:cNvSpPr>
          <p:nvPr/>
        </p:nvSpPr>
        <p:spPr>
          <a:xfrm>
            <a:off x="1559836" y="3937000"/>
            <a:ext cx="4629297" cy="1323439"/>
          </a:xfrm>
          <a:prstGeom prst="rect">
            <a:avLst/>
          </a:prstGeom>
          <a:noFill/>
        </p:spPr>
        <p:txBody>
          <a:bodyPr wrap="square" rtlCol="0">
            <a:spAutoFit/>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marL="0" marR="0" lvl="0" indent="0" algn="l" defTabSz="1219170" rtl="0" eaLnBrk="1" fontAlgn="auto" latinLnBrk="1"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База данных </a:t>
            </a: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r>
              <a:rPr kumimoji="0" lang="ru-RU"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поставщиков КПО</a:t>
            </a:r>
            <a:endPar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13" name="Title 7">
            <a:extLst>
              <a:ext uri="{FF2B5EF4-FFF2-40B4-BE49-F238E27FC236}">
                <a16:creationId xmlns:a16="http://schemas.microsoft.com/office/drawing/2014/main" id="{DB11AB0F-5A8D-48C7-B0F8-0F49D8517292}"/>
              </a:ext>
            </a:extLst>
          </p:cNvPr>
          <p:cNvSpPr txBox="1">
            <a:spLocks/>
          </p:cNvSpPr>
          <p:nvPr/>
        </p:nvSpPr>
        <p:spPr>
          <a:xfrm>
            <a:off x="8185163" y="3865512"/>
            <a:ext cx="3749828" cy="1323439"/>
          </a:xfrm>
          <a:prstGeom prst="rect">
            <a:avLst/>
          </a:prstGeom>
          <a:noFill/>
        </p:spPr>
        <p:txBody>
          <a:bodyPr wrap="square" rtlCol="0">
            <a:spAutoFit/>
          </a:bodyPr>
          <a:lstStyle>
            <a:lvl1pPr algn="ctr" defTabSz="1219170" rtl="0" eaLnBrk="1" latinLnBrk="1" hangingPunct="1">
              <a:spcBef>
                <a:spcPct val="0"/>
              </a:spcBef>
              <a:buNone/>
              <a:defRPr sz="5867" kern="1200">
                <a:solidFill>
                  <a:schemeClr val="tx1"/>
                </a:solidFill>
                <a:latin typeface="+mj-lt"/>
                <a:ea typeface="+mj-ea"/>
                <a:cs typeface="+mj-cs"/>
              </a:defRPr>
            </a:lvl1pPr>
          </a:lstStyle>
          <a:p>
            <a:pPr marL="0" marR="0" lvl="0" indent="0" algn="ctr" defTabSz="1219170" rtl="0" eaLnBrk="1" fontAlgn="auto" latinLnBrk="1"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Svetlana Sansyzbayeva</a:t>
            </a:r>
          </a:p>
          <a:p>
            <a:pPr marL="0" marR="0" lvl="0" indent="0" algn="ctr" defTabSz="1219170" rtl="0" eaLnBrk="1" fontAlgn="auto" latinLnBrk="1" hangingPunct="1">
              <a:lnSpc>
                <a:spcPct val="100000"/>
              </a:lnSpc>
              <a:spcBef>
                <a:spcPct val="0"/>
              </a:spcBef>
              <a:spcAft>
                <a:spcPts val="0"/>
              </a:spcAft>
              <a:buClrTx/>
              <a:buSzTx/>
              <a:buFontTx/>
              <a:buNone/>
              <a:tabLst/>
              <a:defRPr/>
            </a:pPr>
            <a:endParaRPr kumimoji="0" lang="en-GB"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a:p>
            <a:pPr marL="0" marR="0" lvl="0" indent="0" algn="ctr" defTabSz="1219170" rtl="0" eaLnBrk="1" fontAlgn="auto" latinLnBrk="1"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Well Operations Fluids Superintendent </a:t>
            </a:r>
          </a:p>
        </p:txBody>
      </p:sp>
      <p:sp>
        <p:nvSpPr>
          <p:cNvPr id="14" name="Footer Placeholder 1">
            <a:extLst>
              <a:ext uri="{FF2B5EF4-FFF2-40B4-BE49-F238E27FC236}">
                <a16:creationId xmlns:a16="http://schemas.microsoft.com/office/drawing/2014/main" id="{6F463BCF-004D-4BAE-BB1E-916EA2B2F837}"/>
              </a:ext>
            </a:extLst>
          </p:cNvPr>
          <p:cNvSpPr txBox="1">
            <a:spLocks/>
          </p:cNvSpPr>
          <p:nvPr/>
        </p:nvSpPr>
        <p:spPr>
          <a:xfrm>
            <a:off x="7210" y="6513725"/>
            <a:ext cx="12184790" cy="332474"/>
          </a:xfrm>
          <a:prstGeom prst="rect">
            <a:avLst/>
          </a:prstGeo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2</a:t>
            </a: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7</a:t>
            </a:r>
            <a:r>
              <a:rPr kumimoji="0" lang="ru-RU"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/02/2024                                                                                                                                                                                   КОНФИДЕНЦИАЛЬНО                                                                                                                         КАРАЧАГАНАК ПЕТРОЛИУМ ОПЕРЕЙТИНГ Б.В</a:t>
            </a:r>
            <a:r>
              <a:rPr kumimoji="0" lang="ru-RU" sz="800" b="0" i="0" u="none" strike="noStrike" kern="1200" cap="none" spc="0" normalizeH="0" baseline="0" noProof="0" dirty="0">
                <a:ln>
                  <a:noFill/>
                </a:ln>
                <a:solidFill>
                  <a:srgbClr val="000000"/>
                </a:solidFill>
                <a:effectLst/>
                <a:uLnTx/>
                <a:uFillTx/>
                <a:latin typeface="Arial"/>
                <a:cs typeface="+mn-cs"/>
              </a:rPr>
              <a:t>.</a:t>
            </a:r>
            <a:endParaRPr kumimoji="0" lang="en-GB" sz="800" b="0" i="0" u="none" strike="noStrike" kern="1200" cap="none" spc="0" normalizeH="0" baseline="0" noProof="0" dirty="0">
              <a:ln>
                <a:noFill/>
              </a:ln>
              <a:solidFill>
                <a:srgbClr val="000000"/>
              </a:solidFill>
              <a:effectLst/>
              <a:uLnTx/>
              <a:uFillTx/>
              <a:latin typeface="Arial"/>
              <a:cs typeface="+mn-cs"/>
            </a:endParaRPr>
          </a:p>
        </p:txBody>
      </p:sp>
    </p:spTree>
    <p:extLst>
      <p:ext uri="{BB962C8B-B14F-4D97-AF65-F5344CB8AC3E}">
        <p14:creationId xmlns:p14="http://schemas.microsoft.com/office/powerpoint/2010/main" val="901300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18182" y="5147775"/>
            <a:ext cx="4205689" cy="1402529"/>
            <a:chOff x="0" y="0"/>
            <a:chExt cx="1661507" cy="410208"/>
          </a:xfrm>
        </p:grpSpPr>
        <p:sp>
          <p:nvSpPr>
            <p:cNvPr id="4" name="Freeform 4"/>
            <p:cNvSpPr/>
            <p:nvPr/>
          </p:nvSpPr>
          <p:spPr>
            <a:xfrm>
              <a:off x="0" y="0"/>
              <a:ext cx="1661507" cy="410208"/>
            </a:xfrm>
            <a:custGeom>
              <a:avLst/>
              <a:gdLst/>
              <a:ahLst/>
              <a:cxnLst/>
              <a:rect l="l" t="t" r="r" b="b"/>
              <a:pathLst>
                <a:path w="1661507" h="410208">
                  <a:moveTo>
                    <a:pt x="62588" y="0"/>
                  </a:moveTo>
                  <a:lnTo>
                    <a:pt x="1598919" y="0"/>
                  </a:lnTo>
                  <a:cubicBezTo>
                    <a:pt x="1633485" y="0"/>
                    <a:pt x="1661507" y="28022"/>
                    <a:pt x="1661507" y="62588"/>
                  </a:cubicBezTo>
                  <a:lnTo>
                    <a:pt x="1661507" y="347620"/>
                  </a:lnTo>
                  <a:cubicBezTo>
                    <a:pt x="1661507" y="364220"/>
                    <a:pt x="1654913" y="380139"/>
                    <a:pt x="1643175" y="391877"/>
                  </a:cubicBezTo>
                  <a:cubicBezTo>
                    <a:pt x="1631438" y="403614"/>
                    <a:pt x="1615518" y="410208"/>
                    <a:pt x="1598919" y="410208"/>
                  </a:cubicBezTo>
                  <a:lnTo>
                    <a:pt x="62588" y="410208"/>
                  </a:lnTo>
                  <a:cubicBezTo>
                    <a:pt x="45989" y="410208"/>
                    <a:pt x="30069" y="403614"/>
                    <a:pt x="18332" y="391877"/>
                  </a:cubicBezTo>
                  <a:cubicBezTo>
                    <a:pt x="6594" y="380139"/>
                    <a:pt x="0" y="364220"/>
                    <a:pt x="0" y="347620"/>
                  </a:cubicBezTo>
                  <a:lnTo>
                    <a:pt x="0" y="62588"/>
                  </a:lnTo>
                  <a:cubicBezTo>
                    <a:pt x="0" y="28022"/>
                    <a:pt x="28022" y="0"/>
                    <a:pt x="62588" y="0"/>
                  </a:cubicBezTo>
                  <a:close/>
                </a:path>
              </a:pathLst>
            </a:custGeom>
            <a:solidFill>
              <a:srgbClr val="FFD13F"/>
            </a:solidFill>
          </p:spPr>
        </p:sp>
        <p:sp>
          <p:nvSpPr>
            <p:cNvPr id="5" name="TextBox 5"/>
            <p:cNvSpPr txBox="1"/>
            <p:nvPr/>
          </p:nvSpPr>
          <p:spPr>
            <a:xfrm>
              <a:off x="0" y="-19050"/>
              <a:ext cx="1661507" cy="429258"/>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518182" y="1213319"/>
            <a:ext cx="4205689" cy="3854527"/>
            <a:chOff x="0" y="0"/>
            <a:chExt cx="1661507" cy="1522776"/>
          </a:xfrm>
        </p:grpSpPr>
        <p:sp>
          <p:nvSpPr>
            <p:cNvPr id="7" name="Freeform 7"/>
            <p:cNvSpPr/>
            <p:nvPr/>
          </p:nvSpPr>
          <p:spPr>
            <a:xfrm>
              <a:off x="0" y="0"/>
              <a:ext cx="1661507" cy="1522776"/>
            </a:xfrm>
            <a:custGeom>
              <a:avLst/>
              <a:gdLst/>
              <a:ahLst/>
              <a:cxnLst/>
              <a:rect l="l" t="t" r="r" b="b"/>
              <a:pathLst>
                <a:path w="1661507" h="1522776">
                  <a:moveTo>
                    <a:pt x="0" y="0"/>
                  </a:moveTo>
                  <a:lnTo>
                    <a:pt x="1661507" y="0"/>
                  </a:lnTo>
                  <a:lnTo>
                    <a:pt x="1661507" y="1522776"/>
                  </a:lnTo>
                  <a:lnTo>
                    <a:pt x="0" y="1522776"/>
                  </a:lnTo>
                  <a:close/>
                </a:path>
              </a:pathLst>
            </a:custGeom>
            <a:solidFill>
              <a:srgbClr val="F6E3A7"/>
            </a:solidFill>
          </p:spPr>
        </p:sp>
        <p:sp>
          <p:nvSpPr>
            <p:cNvPr id="8" name="TextBox 8"/>
            <p:cNvSpPr txBox="1"/>
            <p:nvPr/>
          </p:nvSpPr>
          <p:spPr>
            <a:xfrm>
              <a:off x="0" y="-19050"/>
              <a:ext cx="1661507" cy="1541826"/>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6821715" y="5214666"/>
            <a:ext cx="4205689" cy="1292661"/>
            <a:chOff x="0" y="0"/>
            <a:chExt cx="1661507" cy="410208"/>
          </a:xfrm>
        </p:grpSpPr>
        <p:sp>
          <p:nvSpPr>
            <p:cNvPr id="13" name="Freeform 13"/>
            <p:cNvSpPr/>
            <p:nvPr/>
          </p:nvSpPr>
          <p:spPr>
            <a:xfrm>
              <a:off x="0" y="0"/>
              <a:ext cx="1661507" cy="410208"/>
            </a:xfrm>
            <a:custGeom>
              <a:avLst/>
              <a:gdLst/>
              <a:ahLst/>
              <a:cxnLst/>
              <a:rect l="l" t="t" r="r" b="b"/>
              <a:pathLst>
                <a:path w="1661507" h="410208">
                  <a:moveTo>
                    <a:pt x="62588" y="0"/>
                  </a:moveTo>
                  <a:lnTo>
                    <a:pt x="1598919" y="0"/>
                  </a:lnTo>
                  <a:cubicBezTo>
                    <a:pt x="1633485" y="0"/>
                    <a:pt x="1661507" y="28022"/>
                    <a:pt x="1661507" y="62588"/>
                  </a:cubicBezTo>
                  <a:lnTo>
                    <a:pt x="1661507" y="347620"/>
                  </a:lnTo>
                  <a:cubicBezTo>
                    <a:pt x="1661507" y="364220"/>
                    <a:pt x="1654913" y="380139"/>
                    <a:pt x="1643175" y="391877"/>
                  </a:cubicBezTo>
                  <a:cubicBezTo>
                    <a:pt x="1631438" y="403614"/>
                    <a:pt x="1615518" y="410208"/>
                    <a:pt x="1598919" y="410208"/>
                  </a:cubicBezTo>
                  <a:lnTo>
                    <a:pt x="62588" y="410208"/>
                  </a:lnTo>
                  <a:cubicBezTo>
                    <a:pt x="45989" y="410208"/>
                    <a:pt x="30069" y="403614"/>
                    <a:pt x="18332" y="391877"/>
                  </a:cubicBezTo>
                  <a:cubicBezTo>
                    <a:pt x="6594" y="380139"/>
                    <a:pt x="0" y="364220"/>
                    <a:pt x="0" y="347620"/>
                  </a:cubicBezTo>
                  <a:lnTo>
                    <a:pt x="0" y="62588"/>
                  </a:lnTo>
                  <a:cubicBezTo>
                    <a:pt x="0" y="28022"/>
                    <a:pt x="28022" y="0"/>
                    <a:pt x="62588" y="0"/>
                  </a:cubicBezTo>
                  <a:close/>
                </a:path>
              </a:pathLst>
            </a:custGeom>
            <a:solidFill>
              <a:srgbClr val="00ABC5"/>
            </a:solidFill>
          </p:spPr>
        </p:sp>
        <p:sp>
          <p:nvSpPr>
            <p:cNvPr id="14" name="TextBox 14"/>
            <p:cNvSpPr txBox="1"/>
            <p:nvPr/>
          </p:nvSpPr>
          <p:spPr>
            <a:xfrm>
              <a:off x="0" y="-19050"/>
              <a:ext cx="1661507" cy="429258"/>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6807200" y="1199255"/>
            <a:ext cx="4205689" cy="3854527"/>
            <a:chOff x="0" y="0"/>
            <a:chExt cx="1661507" cy="1522776"/>
          </a:xfrm>
        </p:grpSpPr>
        <p:sp>
          <p:nvSpPr>
            <p:cNvPr id="16" name="Freeform 16"/>
            <p:cNvSpPr/>
            <p:nvPr/>
          </p:nvSpPr>
          <p:spPr>
            <a:xfrm>
              <a:off x="0" y="0"/>
              <a:ext cx="1661507" cy="1522776"/>
            </a:xfrm>
            <a:custGeom>
              <a:avLst/>
              <a:gdLst/>
              <a:ahLst/>
              <a:cxnLst/>
              <a:rect l="l" t="t" r="r" b="b"/>
              <a:pathLst>
                <a:path w="1661507" h="1522776">
                  <a:moveTo>
                    <a:pt x="0" y="0"/>
                  </a:moveTo>
                  <a:lnTo>
                    <a:pt x="1661507" y="0"/>
                  </a:lnTo>
                  <a:lnTo>
                    <a:pt x="1661507" y="1522776"/>
                  </a:lnTo>
                  <a:lnTo>
                    <a:pt x="0" y="1522776"/>
                  </a:lnTo>
                  <a:close/>
                </a:path>
              </a:pathLst>
            </a:custGeom>
            <a:solidFill>
              <a:srgbClr val="89C0C8"/>
            </a:solidFill>
          </p:spPr>
        </p:sp>
        <p:sp>
          <p:nvSpPr>
            <p:cNvPr id="17" name="TextBox 17"/>
            <p:cNvSpPr txBox="1"/>
            <p:nvPr/>
          </p:nvSpPr>
          <p:spPr>
            <a:xfrm>
              <a:off x="0" y="-19050"/>
              <a:ext cx="1661507" cy="1541826"/>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Freeform 2">
            <a:extLst>
              <a:ext uri="{FF2B5EF4-FFF2-40B4-BE49-F238E27FC236}">
                <a16:creationId xmlns:a16="http://schemas.microsoft.com/office/drawing/2014/main" id="{93677220-EC35-4D1D-8B52-C9A380DDAA16}"/>
              </a:ext>
            </a:extLst>
          </p:cNvPr>
          <p:cNvSpPr/>
          <p:nvPr/>
        </p:nvSpPr>
        <p:spPr>
          <a:xfrm>
            <a:off x="1" y="736668"/>
            <a:ext cx="12344399" cy="304732"/>
          </a:xfrm>
          <a:custGeom>
            <a:avLst/>
            <a:gdLst/>
            <a:ahLst/>
            <a:cxnLst/>
            <a:rect l="l" t="t" r="r" b="b"/>
            <a:pathLst>
              <a:path w="18842597" h="457098">
                <a:moveTo>
                  <a:pt x="0" y="0"/>
                </a:moveTo>
                <a:lnTo>
                  <a:pt x="18842597" y="0"/>
                </a:lnTo>
                <a:lnTo>
                  <a:pt x="18842597" y="457098"/>
                </a:lnTo>
                <a:lnTo>
                  <a:pt x="0" y="457098"/>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F601A626-44CE-4102-8EB0-B509155F88FA}"/>
              </a:ext>
            </a:extLst>
          </p:cNvPr>
          <p:cNvSpPr txBox="1"/>
          <p:nvPr/>
        </p:nvSpPr>
        <p:spPr>
          <a:xfrm>
            <a:off x="684331" y="1449778"/>
            <a:ext cx="3844362" cy="3458191"/>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Well Operations department performs drilling at the Karachaganak field using two drilling rigs provided by the JV of KMG-PARKER Business Partners.</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4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development wells are being drilled by a two-rig fleet, with each rig drilling 3-4 wells per year, for a total of up to eight wells drilled each year. </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4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Workover activities are carried out from time to time by a workover rig, which repairs or replaces wellheads and/or deepens existing wells.</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7275E938-1ED9-4669-B604-65E63072EBAF}"/>
              </a:ext>
            </a:extLst>
          </p:cNvPr>
          <p:cNvSpPr txBox="1"/>
          <p:nvPr/>
        </p:nvSpPr>
        <p:spPr>
          <a:xfrm>
            <a:off x="6898559" y="1291322"/>
            <a:ext cx="4052001" cy="3909725"/>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ru-RU" sz="14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Отдел скважинных операций выполняет бурение на месторождении Карачаганак с использованием двух буровых установок, посредством подрядной компании совместного предприятия ТОО «КМГ-ПАРКЕР» . </a:t>
            </a:r>
            <a:endParaRPr kumimoji="0" lang="en-US" sz="14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ru-RU" sz="14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Новые эксплуатационные скважины бурятся с помощью двух буровых установок, каждая из которых бурит 3-4 скважины в год, всего до восьми скважин в год. </a:t>
            </a:r>
            <a:endParaRPr kumimoji="0" lang="en-US" sz="14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ru-RU" sz="14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Работы по капитальному ремонту выполняются время от времени с помощью , буровой установки, которая ремонтирует или заменяет устья скважин и/или углубляет существующие скважины.</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ru-RU" sz="1333"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061404C2-D1AE-4351-ADBD-32048396E649}"/>
              </a:ext>
            </a:extLst>
          </p:cNvPr>
          <p:cNvSpPr txBox="1"/>
          <p:nvPr/>
        </p:nvSpPr>
        <p:spPr>
          <a:xfrm>
            <a:off x="1117600" y="307696"/>
            <a:ext cx="10160000" cy="379656"/>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altLang="en-US" sz="1867"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DRILLING OPERAITONS OVERVIEW / </a:t>
            </a:r>
            <a:r>
              <a:rPr kumimoji="0" lang="ru-RU" altLang="en-US" sz="1867" b="1"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ОБЩИЙ ОБЗОР ОПЕРАЦИЙ ПО БУРЕНИЮ</a:t>
            </a:r>
            <a:endParaRPr kumimoji="0" lang="en-GB" sz="1867"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DEEDEECF-CF97-4E9C-9EA0-716E35C9AC36}"/>
              </a:ext>
            </a:extLst>
          </p:cNvPr>
          <p:cNvSpPr txBox="1"/>
          <p:nvPr/>
        </p:nvSpPr>
        <p:spPr>
          <a:xfrm>
            <a:off x="6898559" y="5214666"/>
            <a:ext cx="4052001" cy="1323054"/>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ru-RU"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Буровая установка 249: Завершено бурение новой скважины 9883, в настоящее время выполняются операции по завершению.</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ru-RU"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Буровая установка 258: Завершено бурение скважины 9884, в настоящее время выполняются операции по завершению</a:t>
            </a:r>
            <a:r>
              <a:rPr kumimoji="0" lang="ru-RU" sz="12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9" name="TextBox 38">
            <a:extLst>
              <a:ext uri="{FF2B5EF4-FFF2-40B4-BE49-F238E27FC236}">
                <a16:creationId xmlns:a16="http://schemas.microsoft.com/office/drawing/2014/main" id="{FF2AF691-0198-4890-96EE-CC31029C1A08}"/>
              </a:ext>
            </a:extLst>
          </p:cNvPr>
          <p:cNvSpPr txBox="1"/>
          <p:nvPr/>
        </p:nvSpPr>
        <p:spPr>
          <a:xfrm>
            <a:off x="558156" y="5196055"/>
            <a:ext cx="3860800" cy="1117935"/>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Drilling Rig 249:Completed drilling of new well 9883 and is currently running completion operations.</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Drilling Rig 258:Completed drilling of well 9884 and is currently running completion operations.</a:t>
            </a:r>
          </a:p>
        </p:txBody>
      </p:sp>
      <p:pic>
        <p:nvPicPr>
          <p:cNvPr id="40" name="Picture 2">
            <a:extLst>
              <a:ext uri="{FF2B5EF4-FFF2-40B4-BE49-F238E27FC236}">
                <a16:creationId xmlns:a16="http://schemas.microsoft.com/office/drawing/2014/main" id="{CEE24A48-6D2B-4E83-85DF-0FD379183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871" y="1201155"/>
            <a:ext cx="2097844" cy="385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5"/>
          <p:cNvGrpSpPr/>
          <p:nvPr/>
        </p:nvGrpSpPr>
        <p:grpSpPr>
          <a:xfrm>
            <a:off x="3971695" y="3197646"/>
            <a:ext cx="278176" cy="278176"/>
            <a:chOff x="0" y="0"/>
            <a:chExt cx="406400" cy="406400"/>
          </a:xfrm>
        </p:grpSpPr>
        <p:sp>
          <p:nvSpPr>
            <p:cNvPr id="36" name="Freeform 36"/>
            <p:cNvSpPr/>
            <p:nvPr/>
          </p:nvSpPr>
          <p:spPr>
            <a:xfrm>
              <a:off x="0" y="0"/>
              <a:ext cx="406400" cy="406400"/>
            </a:xfrm>
            <a:custGeom>
              <a:avLst/>
              <a:gdLst/>
              <a:ahLst/>
              <a:cxnLst/>
              <a:rect l="l" t="t" r="r" b="b"/>
              <a:pathLst>
                <a:path w="406400" h="406400">
                  <a:moveTo>
                    <a:pt x="0" y="0"/>
                  </a:moveTo>
                  <a:lnTo>
                    <a:pt x="203200" y="0"/>
                  </a:lnTo>
                  <a:lnTo>
                    <a:pt x="406400" y="203200"/>
                  </a:lnTo>
                  <a:lnTo>
                    <a:pt x="203200" y="406400"/>
                  </a:lnTo>
                  <a:lnTo>
                    <a:pt x="0" y="406400"/>
                  </a:lnTo>
                  <a:lnTo>
                    <a:pt x="203200" y="203200"/>
                  </a:lnTo>
                  <a:lnTo>
                    <a:pt x="0" y="0"/>
                  </a:lnTo>
                  <a:close/>
                </a:path>
              </a:pathLst>
            </a:custGeom>
            <a:solidFill>
              <a:srgbClr val="FFFFFF"/>
            </a:solidFill>
          </p:spPr>
        </p:sp>
        <p:sp>
          <p:nvSpPr>
            <p:cNvPr id="37" name="TextBox 37"/>
            <p:cNvSpPr txBox="1"/>
            <p:nvPr/>
          </p:nvSpPr>
          <p:spPr>
            <a:xfrm>
              <a:off x="177800" y="-19050"/>
              <a:ext cx="152400" cy="425450"/>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9" name="Group 39"/>
          <p:cNvGrpSpPr/>
          <p:nvPr/>
        </p:nvGrpSpPr>
        <p:grpSpPr>
          <a:xfrm>
            <a:off x="7822779" y="3197646"/>
            <a:ext cx="278176" cy="278176"/>
            <a:chOff x="0" y="0"/>
            <a:chExt cx="406400" cy="406400"/>
          </a:xfrm>
        </p:grpSpPr>
        <p:sp>
          <p:nvSpPr>
            <p:cNvPr id="40" name="Freeform 40"/>
            <p:cNvSpPr/>
            <p:nvPr/>
          </p:nvSpPr>
          <p:spPr>
            <a:xfrm>
              <a:off x="0" y="0"/>
              <a:ext cx="406400" cy="406400"/>
            </a:xfrm>
            <a:custGeom>
              <a:avLst/>
              <a:gdLst/>
              <a:ahLst/>
              <a:cxnLst/>
              <a:rect l="l" t="t" r="r" b="b"/>
              <a:pathLst>
                <a:path w="406400" h="406400">
                  <a:moveTo>
                    <a:pt x="0" y="0"/>
                  </a:moveTo>
                  <a:lnTo>
                    <a:pt x="203200" y="0"/>
                  </a:lnTo>
                  <a:lnTo>
                    <a:pt x="406400" y="203200"/>
                  </a:lnTo>
                  <a:lnTo>
                    <a:pt x="203200" y="406400"/>
                  </a:lnTo>
                  <a:lnTo>
                    <a:pt x="0" y="406400"/>
                  </a:lnTo>
                  <a:lnTo>
                    <a:pt x="203200" y="203200"/>
                  </a:lnTo>
                  <a:lnTo>
                    <a:pt x="0" y="0"/>
                  </a:lnTo>
                  <a:close/>
                </a:path>
              </a:pathLst>
            </a:custGeom>
            <a:solidFill>
              <a:srgbClr val="FFFFFF"/>
            </a:solidFill>
          </p:spPr>
        </p:sp>
        <p:sp>
          <p:nvSpPr>
            <p:cNvPr id="41" name="TextBox 41"/>
            <p:cNvSpPr txBox="1"/>
            <p:nvPr/>
          </p:nvSpPr>
          <p:spPr>
            <a:xfrm>
              <a:off x="177800" y="-19050"/>
              <a:ext cx="152400" cy="425450"/>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48" name="Freeform 2">
            <a:extLst>
              <a:ext uri="{FF2B5EF4-FFF2-40B4-BE49-F238E27FC236}">
                <a16:creationId xmlns:a16="http://schemas.microsoft.com/office/drawing/2014/main" id="{37619E67-963C-4A8C-82C3-08EE810AAEB0}"/>
              </a:ext>
            </a:extLst>
          </p:cNvPr>
          <p:cNvSpPr/>
          <p:nvPr/>
        </p:nvSpPr>
        <p:spPr>
          <a:xfrm>
            <a:off x="1" y="736668"/>
            <a:ext cx="12344399" cy="304732"/>
          </a:xfrm>
          <a:custGeom>
            <a:avLst/>
            <a:gdLst/>
            <a:ahLst/>
            <a:cxnLst/>
            <a:rect l="l" t="t" r="r" b="b"/>
            <a:pathLst>
              <a:path w="18842597" h="457098">
                <a:moveTo>
                  <a:pt x="0" y="0"/>
                </a:moveTo>
                <a:lnTo>
                  <a:pt x="18842597" y="0"/>
                </a:lnTo>
                <a:lnTo>
                  <a:pt x="18842597" y="457098"/>
                </a:lnTo>
                <a:lnTo>
                  <a:pt x="0" y="457098"/>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5" name="TextBox 54">
            <a:extLst>
              <a:ext uri="{FF2B5EF4-FFF2-40B4-BE49-F238E27FC236}">
                <a16:creationId xmlns:a16="http://schemas.microsoft.com/office/drawing/2014/main" id="{C95931DF-1DF2-4F01-BEEF-5466C88081D9}"/>
              </a:ext>
            </a:extLst>
          </p:cNvPr>
          <p:cNvSpPr txBox="1"/>
          <p:nvPr/>
        </p:nvSpPr>
        <p:spPr>
          <a:xfrm>
            <a:off x="722471" y="205492"/>
            <a:ext cx="10199529" cy="666977"/>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867" b="1" i="0" u="none" strike="noStrike" kern="1200" cap="all" spc="0" normalizeH="0" baseline="0" noProof="0" dirty="0">
                <a:ln>
                  <a:noFill/>
                </a:ln>
                <a:solidFill>
                  <a:prstClr val="black"/>
                </a:solidFill>
                <a:effectLst/>
                <a:uLnTx/>
                <a:uFillTx/>
                <a:latin typeface="Arial"/>
                <a:ea typeface="+mn-ea"/>
                <a:cs typeface="Arial"/>
              </a:rPr>
              <a:t>WELL SERVICES OVERVIEW / </a:t>
            </a:r>
            <a:r>
              <a:rPr kumimoji="0" lang="ru-RU" sz="1867" b="1" i="0" u="none" strike="noStrike" kern="1200" cap="all" spc="0" normalizeH="0" baseline="0" noProof="0" dirty="0">
                <a:ln>
                  <a:noFill/>
                </a:ln>
                <a:solidFill>
                  <a:srgbClr val="004990"/>
                </a:solidFill>
                <a:effectLst/>
                <a:uLnTx/>
                <a:uFillTx/>
                <a:latin typeface="Arial"/>
                <a:ea typeface="+mn-ea"/>
                <a:cs typeface="Arial"/>
              </a:rPr>
              <a:t>ОБЩИЙ ОБЗОР ПРИ подземном ремонте скважин </a:t>
            </a:r>
            <a:endParaRPr kumimoji="0" lang="en-GB" sz="1867" b="0" i="0" u="none" strike="noStrike" kern="1200" cap="none" spc="0" normalizeH="0" baseline="0" noProof="0" dirty="0">
              <a:ln>
                <a:noFill/>
              </a:ln>
              <a:solidFill>
                <a:prstClr val="black"/>
              </a:solidFill>
              <a:effectLst/>
              <a:uLnTx/>
              <a:uFillTx/>
              <a:latin typeface="Calibri"/>
              <a:ea typeface="+mn-ea"/>
              <a:cs typeface="+mn-cs"/>
            </a:endParaRPr>
          </a:p>
        </p:txBody>
      </p:sp>
      <p:pic>
        <p:nvPicPr>
          <p:cNvPr id="56" name="Picture 55">
            <a:extLst>
              <a:ext uri="{FF2B5EF4-FFF2-40B4-BE49-F238E27FC236}">
                <a16:creationId xmlns:a16="http://schemas.microsoft.com/office/drawing/2014/main" id="{BF25E63A-4E08-460B-8B0C-47CC4101657F}"/>
              </a:ext>
            </a:extLst>
          </p:cNvPr>
          <p:cNvPicPr>
            <a:picLocks noChangeAspect="1"/>
          </p:cNvPicPr>
          <p:nvPr/>
        </p:nvPicPr>
        <p:blipFill>
          <a:blip r:embed="rId3"/>
          <a:stretch>
            <a:fillRect/>
          </a:stretch>
        </p:blipFill>
        <p:spPr>
          <a:xfrm>
            <a:off x="408103" y="1539920"/>
            <a:ext cx="3406764" cy="2346281"/>
          </a:xfrm>
          <a:prstGeom prst="rect">
            <a:avLst/>
          </a:prstGeom>
        </p:spPr>
      </p:pic>
      <p:pic>
        <p:nvPicPr>
          <p:cNvPr id="57" name="Picture 56">
            <a:extLst>
              <a:ext uri="{FF2B5EF4-FFF2-40B4-BE49-F238E27FC236}">
                <a16:creationId xmlns:a16="http://schemas.microsoft.com/office/drawing/2014/main" id="{C5C6A212-8017-4897-84B7-65607A53CEC8}"/>
              </a:ext>
            </a:extLst>
          </p:cNvPr>
          <p:cNvPicPr>
            <a:picLocks noChangeAspect="1"/>
          </p:cNvPicPr>
          <p:nvPr/>
        </p:nvPicPr>
        <p:blipFill>
          <a:blip r:embed="rId4"/>
          <a:stretch>
            <a:fillRect/>
          </a:stretch>
        </p:blipFill>
        <p:spPr>
          <a:xfrm>
            <a:off x="4143338" y="1565319"/>
            <a:ext cx="3271702" cy="2346281"/>
          </a:xfrm>
          <a:prstGeom prst="rect">
            <a:avLst/>
          </a:prstGeom>
        </p:spPr>
      </p:pic>
      <p:pic>
        <p:nvPicPr>
          <p:cNvPr id="59" name="Picture 58">
            <a:extLst>
              <a:ext uri="{FF2B5EF4-FFF2-40B4-BE49-F238E27FC236}">
                <a16:creationId xmlns:a16="http://schemas.microsoft.com/office/drawing/2014/main" id="{2883F429-2820-41EA-A5C4-584F8924DDC0}"/>
              </a:ext>
            </a:extLst>
          </p:cNvPr>
          <p:cNvPicPr>
            <a:picLocks noChangeAspect="1"/>
          </p:cNvPicPr>
          <p:nvPr/>
        </p:nvPicPr>
        <p:blipFill>
          <a:blip r:embed="rId3"/>
          <a:stretch>
            <a:fillRect/>
          </a:stretch>
        </p:blipFill>
        <p:spPr>
          <a:xfrm>
            <a:off x="7743511" y="1559272"/>
            <a:ext cx="3406764" cy="2352329"/>
          </a:xfrm>
          <a:prstGeom prst="rect">
            <a:avLst/>
          </a:prstGeom>
        </p:spPr>
      </p:pic>
      <p:sp>
        <p:nvSpPr>
          <p:cNvPr id="61" name="TextBox 60">
            <a:extLst>
              <a:ext uri="{FF2B5EF4-FFF2-40B4-BE49-F238E27FC236}">
                <a16:creationId xmlns:a16="http://schemas.microsoft.com/office/drawing/2014/main" id="{4366E4E8-6A08-4B7C-AFF9-36232A68CC7C}"/>
              </a:ext>
            </a:extLst>
          </p:cNvPr>
          <p:cNvSpPr txBox="1"/>
          <p:nvPr/>
        </p:nvSpPr>
        <p:spPr>
          <a:xfrm>
            <a:off x="304800" y="919826"/>
            <a:ext cx="11684000" cy="666977"/>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following contractors are involved in well services activities / </a:t>
            </a:r>
            <a:r>
              <a:rPr kumimoji="0" lang="ru-RU" sz="1867"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Следующие подрядчики участвуют в деятельности по обслуживанию скважин:</a:t>
            </a:r>
          </a:p>
        </p:txBody>
      </p:sp>
      <p:sp>
        <p:nvSpPr>
          <p:cNvPr id="63" name="TextBox 62">
            <a:extLst>
              <a:ext uri="{FF2B5EF4-FFF2-40B4-BE49-F238E27FC236}">
                <a16:creationId xmlns:a16="http://schemas.microsoft.com/office/drawing/2014/main" id="{C0C49D93-33CE-4DC4-A552-752A168C8B78}"/>
              </a:ext>
            </a:extLst>
          </p:cNvPr>
          <p:cNvSpPr txBox="1"/>
          <p:nvPr/>
        </p:nvSpPr>
        <p:spPr>
          <a:xfrm>
            <a:off x="408104" y="1641847"/>
            <a:ext cx="3235121" cy="2348656"/>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QHSE-AKBARYS LLP – provides services on H2S neutralization during well services activities / </a:t>
            </a:r>
            <a:r>
              <a:rPr kumimoji="0" lang="ru-RU"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TОО </a:t>
            </a:r>
            <a:endParaRPr kumimoji="0" lang="en-US"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ru-RU" sz="13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«QHSE-AKBARYS» – предоставляет услуги по нейтрализации H2S во время выполнения работ на скважинах. </a:t>
            </a:r>
            <a:endParaRPr kumimoji="0" lang="en-US" sz="13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endParaRPr>
          </a:p>
        </p:txBody>
      </p:sp>
      <p:sp>
        <p:nvSpPr>
          <p:cNvPr id="65" name="TextBox 64">
            <a:extLst>
              <a:ext uri="{FF2B5EF4-FFF2-40B4-BE49-F238E27FC236}">
                <a16:creationId xmlns:a16="http://schemas.microsoft.com/office/drawing/2014/main" id="{9D137B22-5584-4A8A-8BE9-A41BF377CF07}"/>
              </a:ext>
            </a:extLst>
          </p:cNvPr>
          <p:cNvSpPr txBox="1"/>
          <p:nvPr/>
        </p:nvSpPr>
        <p:spPr>
          <a:xfrm>
            <a:off x="4242816" y="1643475"/>
            <a:ext cx="3015887" cy="2143536"/>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SLS Oil JV LLP provides coil-tubing service and chemicals supply for acid treatment of wells</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ru-RU" sz="13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TОО «SLS Oil JV» предоставляет услуги по использованию колтюбинга и поставке химических реагентов для кислотной обработки скважин. </a:t>
            </a:r>
            <a:endParaRPr kumimoji="0" lang="en-US" sz="13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endParaRPr>
          </a:p>
        </p:txBody>
      </p:sp>
      <p:sp>
        <p:nvSpPr>
          <p:cNvPr id="69" name="TextBox 68">
            <a:extLst>
              <a:ext uri="{FF2B5EF4-FFF2-40B4-BE49-F238E27FC236}">
                <a16:creationId xmlns:a16="http://schemas.microsoft.com/office/drawing/2014/main" id="{ED1CB828-AB44-401D-A8A7-DB8196B1B93F}"/>
              </a:ext>
            </a:extLst>
          </p:cNvPr>
          <p:cNvSpPr txBox="1"/>
          <p:nvPr/>
        </p:nvSpPr>
        <p:spPr>
          <a:xfrm>
            <a:off x="7743511" y="1641847"/>
            <a:ext cx="3472672" cy="2348656"/>
          </a:xfrm>
          <a:prstGeom prst="rect">
            <a:avLst/>
          </a:prstGeom>
          <a:noFill/>
        </p:spPr>
        <p:txBody>
          <a:bodyPr wrap="square">
            <a:spAutoFit/>
          </a:bodyPr>
          <a:lstStyle/>
          <a:p>
            <a:pPr marL="0" marR="0" lvl="0" indent="0" algn="l" defTabSz="304815" rtl="0" eaLnBrk="1" fontAlgn="base" latinLnBrk="0" hangingPunct="1">
              <a:lnSpc>
                <a:spcPct val="100000"/>
              </a:lnSpc>
              <a:spcBef>
                <a:spcPct val="0"/>
              </a:spcBef>
              <a:spcAft>
                <a:spcPct val="0"/>
              </a:spcAft>
              <a:buClrTx/>
              <a:buSzTx/>
              <a:buFontTx/>
              <a:buNone/>
              <a:tabLst/>
              <a:defRPr/>
            </a:pPr>
            <a:r>
              <a:rPr kumimoji="0" lang="en-GB"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a:rPr>
              <a:t>Aksai Operating LLP provides stimulation service and chemicals supply for acid treatment of wells (acid treatment, acid Frac) </a:t>
            </a:r>
          </a:p>
          <a:p>
            <a:pPr marL="0" marR="0" lvl="0" indent="0" algn="l" defTabSz="304815"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a:endParaRPr>
          </a:p>
          <a:p>
            <a:pPr marL="0" marR="0" lvl="0" indent="0" algn="l" defTabSz="304815" rtl="0" eaLnBrk="1" fontAlgn="base" latinLnBrk="0" hangingPunct="1">
              <a:lnSpc>
                <a:spcPct val="100000"/>
              </a:lnSpc>
              <a:spcBef>
                <a:spcPct val="0"/>
              </a:spcBef>
              <a:spcAft>
                <a:spcPct val="0"/>
              </a:spcAft>
              <a:buClrTx/>
              <a:buSzTx/>
              <a:buFontTx/>
              <a:buNone/>
              <a:tabLst/>
              <a:defRPr/>
            </a:pPr>
            <a:endParaRPr kumimoji="0" lang="en-US" sz="13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a:endParaRPr>
          </a:p>
          <a:p>
            <a:pPr marL="0" marR="0" lvl="0" indent="0" algn="l" defTabSz="304815" rtl="0" eaLnBrk="1" fontAlgn="base" latinLnBrk="0" hangingPunct="1">
              <a:lnSpc>
                <a:spcPct val="100000"/>
              </a:lnSpc>
              <a:spcBef>
                <a:spcPct val="0"/>
              </a:spcBef>
              <a:spcAft>
                <a:spcPct val="0"/>
              </a:spcAft>
              <a:buClrTx/>
              <a:buSzTx/>
              <a:buFontTx/>
              <a:buNone/>
              <a:tabLst/>
              <a:defRPr/>
            </a:pPr>
            <a:r>
              <a:rPr kumimoji="0" lang="ru-RU" sz="13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a:rPr>
              <a:t>TОО «Аксай Оперейтинг» предоставляет услуги по стимуляции и поставке химических реагентов для кислотной обработки скважин (кислотная обработка, кислотный ГРП).</a:t>
            </a:r>
          </a:p>
        </p:txBody>
      </p:sp>
      <p:pic>
        <p:nvPicPr>
          <p:cNvPr id="70" name="Picture 69">
            <a:extLst>
              <a:ext uri="{FF2B5EF4-FFF2-40B4-BE49-F238E27FC236}">
                <a16:creationId xmlns:a16="http://schemas.microsoft.com/office/drawing/2014/main" id="{F65FB40D-7B4E-4DA4-A834-2980EEF495E8}"/>
              </a:ext>
            </a:extLst>
          </p:cNvPr>
          <p:cNvPicPr>
            <a:picLocks noChangeAspect="1"/>
          </p:cNvPicPr>
          <p:nvPr/>
        </p:nvPicPr>
        <p:blipFill>
          <a:blip r:embed="rId5"/>
          <a:stretch>
            <a:fillRect/>
          </a:stretch>
        </p:blipFill>
        <p:spPr>
          <a:xfrm>
            <a:off x="3782718" y="4038634"/>
            <a:ext cx="4213921" cy="2518745"/>
          </a:xfrm>
          <a:prstGeom prst="rect">
            <a:avLst/>
          </a:prstGeom>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AF1323E1-94C1-4904-AF2E-40D569CCC9BF}"/>
              </a:ext>
            </a:extLst>
          </p:cNvPr>
          <p:cNvSpPr/>
          <p:nvPr/>
        </p:nvSpPr>
        <p:spPr>
          <a:xfrm>
            <a:off x="1" y="744883"/>
            <a:ext cx="12344399" cy="304732"/>
          </a:xfrm>
          <a:custGeom>
            <a:avLst/>
            <a:gdLst/>
            <a:ahLst/>
            <a:cxnLst/>
            <a:rect l="l" t="t" r="r" b="b"/>
            <a:pathLst>
              <a:path w="18842597" h="457098">
                <a:moveTo>
                  <a:pt x="0" y="0"/>
                </a:moveTo>
                <a:lnTo>
                  <a:pt x="18842597" y="0"/>
                </a:lnTo>
                <a:lnTo>
                  <a:pt x="18842597" y="457098"/>
                </a:lnTo>
                <a:lnTo>
                  <a:pt x="0" y="457098"/>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A9555B50-A541-4C5B-BEAF-2FA1BEDC744B}"/>
              </a:ext>
            </a:extLst>
          </p:cNvPr>
          <p:cNvSpPr txBox="1"/>
          <p:nvPr/>
        </p:nvSpPr>
        <p:spPr>
          <a:xfrm>
            <a:off x="2438400" y="279400"/>
            <a:ext cx="8128000" cy="420564"/>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altLang="en-US" sz="2133"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WELL OPERATIONS</a:t>
            </a:r>
            <a:r>
              <a:rPr kumimoji="0" lang="ru-RU" altLang="en-US" sz="2133"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altLang="en-US" sz="21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altLang="en-US" sz="2133" b="1"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СКВАЖИННЫЕ ОПЕРАЦИИ</a:t>
            </a:r>
            <a:endParaRPr kumimoji="0" lang="en-GB" sz="2133"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8" name="Group 6">
            <a:extLst>
              <a:ext uri="{FF2B5EF4-FFF2-40B4-BE49-F238E27FC236}">
                <a16:creationId xmlns:a16="http://schemas.microsoft.com/office/drawing/2014/main" id="{41813FD6-5D8A-4ED5-8277-32517973F5D8}"/>
              </a:ext>
            </a:extLst>
          </p:cNvPr>
          <p:cNvGrpSpPr/>
          <p:nvPr/>
        </p:nvGrpSpPr>
        <p:grpSpPr>
          <a:xfrm>
            <a:off x="334139" y="1083158"/>
            <a:ext cx="4433959" cy="5301735"/>
            <a:chOff x="0" y="0"/>
            <a:chExt cx="1661507" cy="1522776"/>
          </a:xfrm>
        </p:grpSpPr>
        <p:sp>
          <p:nvSpPr>
            <p:cNvPr id="19" name="Freeform 7">
              <a:extLst>
                <a:ext uri="{FF2B5EF4-FFF2-40B4-BE49-F238E27FC236}">
                  <a16:creationId xmlns:a16="http://schemas.microsoft.com/office/drawing/2014/main" id="{B5218D2C-60AC-4E63-AEEB-7AA676E6DE49}"/>
                </a:ext>
              </a:extLst>
            </p:cNvPr>
            <p:cNvSpPr/>
            <p:nvPr/>
          </p:nvSpPr>
          <p:spPr>
            <a:xfrm>
              <a:off x="0" y="0"/>
              <a:ext cx="1661507" cy="1522776"/>
            </a:xfrm>
            <a:custGeom>
              <a:avLst/>
              <a:gdLst/>
              <a:ahLst/>
              <a:cxnLst/>
              <a:rect l="l" t="t" r="r" b="b"/>
              <a:pathLst>
                <a:path w="1661507" h="1522776">
                  <a:moveTo>
                    <a:pt x="0" y="0"/>
                  </a:moveTo>
                  <a:lnTo>
                    <a:pt x="1661507" y="0"/>
                  </a:lnTo>
                  <a:lnTo>
                    <a:pt x="1661507" y="1522776"/>
                  </a:lnTo>
                  <a:lnTo>
                    <a:pt x="0" y="1522776"/>
                  </a:lnTo>
                  <a:close/>
                </a:path>
              </a:pathLst>
            </a:custGeom>
            <a:solidFill>
              <a:srgbClr val="F6E3A7"/>
            </a:solidFill>
          </p:spPr>
        </p:sp>
        <p:sp>
          <p:nvSpPr>
            <p:cNvPr id="20" name="TextBox 8">
              <a:extLst>
                <a:ext uri="{FF2B5EF4-FFF2-40B4-BE49-F238E27FC236}">
                  <a16:creationId xmlns:a16="http://schemas.microsoft.com/office/drawing/2014/main" id="{2AE31D80-EF91-4610-A326-4CD0F2515CBF}"/>
                </a:ext>
              </a:extLst>
            </p:cNvPr>
            <p:cNvSpPr txBox="1"/>
            <p:nvPr/>
          </p:nvSpPr>
          <p:spPr>
            <a:xfrm>
              <a:off x="0" y="-19050"/>
              <a:ext cx="1661507" cy="1541826"/>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1" name="Group 15">
            <a:extLst>
              <a:ext uri="{FF2B5EF4-FFF2-40B4-BE49-F238E27FC236}">
                <a16:creationId xmlns:a16="http://schemas.microsoft.com/office/drawing/2014/main" id="{1A9E3F6F-DD57-4533-AA9A-5BD772A3AB07}"/>
              </a:ext>
            </a:extLst>
          </p:cNvPr>
          <p:cNvGrpSpPr/>
          <p:nvPr/>
        </p:nvGrpSpPr>
        <p:grpSpPr>
          <a:xfrm>
            <a:off x="7157798" y="1083158"/>
            <a:ext cx="4889050" cy="5301735"/>
            <a:chOff x="0" y="0"/>
            <a:chExt cx="1661507" cy="1522776"/>
          </a:xfrm>
        </p:grpSpPr>
        <p:sp>
          <p:nvSpPr>
            <p:cNvPr id="22" name="Freeform 16">
              <a:extLst>
                <a:ext uri="{FF2B5EF4-FFF2-40B4-BE49-F238E27FC236}">
                  <a16:creationId xmlns:a16="http://schemas.microsoft.com/office/drawing/2014/main" id="{A3CEE614-7F13-44BC-B3AE-51569CB16C4B}"/>
                </a:ext>
              </a:extLst>
            </p:cNvPr>
            <p:cNvSpPr/>
            <p:nvPr/>
          </p:nvSpPr>
          <p:spPr>
            <a:xfrm>
              <a:off x="0" y="0"/>
              <a:ext cx="1661507" cy="1522776"/>
            </a:xfrm>
            <a:custGeom>
              <a:avLst/>
              <a:gdLst/>
              <a:ahLst/>
              <a:cxnLst/>
              <a:rect l="l" t="t" r="r" b="b"/>
              <a:pathLst>
                <a:path w="1661507" h="1522776">
                  <a:moveTo>
                    <a:pt x="0" y="0"/>
                  </a:moveTo>
                  <a:lnTo>
                    <a:pt x="1661507" y="0"/>
                  </a:lnTo>
                  <a:lnTo>
                    <a:pt x="1661507" y="1522776"/>
                  </a:lnTo>
                  <a:lnTo>
                    <a:pt x="0" y="1522776"/>
                  </a:lnTo>
                  <a:close/>
                </a:path>
              </a:pathLst>
            </a:custGeom>
            <a:solidFill>
              <a:srgbClr val="89C0C8"/>
            </a:solidFill>
          </p:spPr>
        </p:sp>
        <p:sp>
          <p:nvSpPr>
            <p:cNvPr id="23" name="TextBox 17">
              <a:extLst>
                <a:ext uri="{FF2B5EF4-FFF2-40B4-BE49-F238E27FC236}">
                  <a16:creationId xmlns:a16="http://schemas.microsoft.com/office/drawing/2014/main" id="{DE6E2757-E2BC-49BF-BFC4-D0B7AC59C257}"/>
                </a:ext>
              </a:extLst>
            </p:cNvPr>
            <p:cNvSpPr txBox="1"/>
            <p:nvPr/>
          </p:nvSpPr>
          <p:spPr>
            <a:xfrm>
              <a:off x="0" y="-19050"/>
              <a:ext cx="1661507" cy="1541826"/>
            </a:xfrm>
            <a:prstGeom prst="rect">
              <a:avLst/>
            </a:prstGeom>
          </p:spPr>
          <p:txBody>
            <a:bodyPr lIns="33867" tIns="33867" rIns="33867" bIns="33867" rtlCol="0" anchor="ctr"/>
            <a:lstStyle/>
            <a:p>
              <a:pPr marL="0" marR="0" lvl="0" indent="0" algn="ctr" defTabSz="609630" rtl="0" eaLnBrk="1" fontAlgn="auto" latinLnBrk="0" hangingPunct="1">
                <a:lnSpc>
                  <a:spcPts val="133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30">
            <a:extLst>
              <a:ext uri="{FF2B5EF4-FFF2-40B4-BE49-F238E27FC236}">
                <a16:creationId xmlns:a16="http://schemas.microsoft.com/office/drawing/2014/main" id="{76C80A09-9076-4024-AAC7-1E5EA87864B9}"/>
              </a:ext>
            </a:extLst>
          </p:cNvPr>
          <p:cNvSpPr txBox="1"/>
          <p:nvPr/>
        </p:nvSpPr>
        <p:spPr>
          <a:xfrm>
            <a:off x="334139" y="1150246"/>
            <a:ext cx="4221548" cy="4031873"/>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Drilling Muds used for drilling, completion</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work over operations are prepared at</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Liquid Mud Plant</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During the drilling of the 26” hole, water-based mud (WBM) is used.</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During the drilling of the 16” hole until the pay zone, oil-based mud (OBM) is used.  The OBM base is</a:t>
            </a: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SARALINE.</a:t>
            </a: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mud is stored for re-use at the liquid mud plant.</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During the completion of wells, Sodium Chloride Brine is used.</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Fluids for stimulation: HCL mixtures, Viscosifiers /emulsified acids, organic solvents. Corrosion inhibitors and H2S scavengers</a:t>
            </a:r>
          </a:p>
        </p:txBody>
      </p:sp>
      <p:sp>
        <p:nvSpPr>
          <p:cNvPr id="33" name="TextBox 32">
            <a:extLst>
              <a:ext uri="{FF2B5EF4-FFF2-40B4-BE49-F238E27FC236}">
                <a16:creationId xmlns:a16="http://schemas.microsoft.com/office/drawing/2014/main" id="{CCD95ECB-AB92-4C70-A99B-45BC99E78DDE}"/>
              </a:ext>
            </a:extLst>
          </p:cNvPr>
          <p:cNvSpPr txBox="1"/>
          <p:nvPr/>
        </p:nvSpPr>
        <p:spPr>
          <a:xfrm>
            <a:off x="7256736" y="1125248"/>
            <a:ext cx="4790112" cy="5487208"/>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ru-RU" sz="15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Буровые растворы, используемые для бурения, завершения и ремонтных работ, готовятся на заводе по приготовлению буровых растворов.</a:t>
            </a:r>
            <a:endParaRPr kumimoji="0" lang="en-US" sz="15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ru-RU" sz="15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Во время бурения скважины диаметром 26” используется буровой раствор на водной основе. </a:t>
            </a:r>
            <a:endParaRPr kumimoji="0" lang="en-US" sz="15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ru-RU" sz="15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При бурении скважины интервала диаметром от 16” до продуктивного пласта используется буровой раствор на углеводородной основе.  </a:t>
            </a:r>
            <a:endParaRPr kumimoji="0" lang="en-US" sz="15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ru-RU" sz="15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Основа бурового раствора на углеводородной основе является</a:t>
            </a:r>
            <a:r>
              <a:rPr kumimoji="0" lang="en-US" sz="15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 </a:t>
            </a:r>
            <a:r>
              <a:rPr kumimoji="0" lang="ru-RU" sz="15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САРАЛАЙН.</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ru-RU" sz="15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Этот раствор хранится для повторного использования на заводе по производству жидкого бурового раствора. </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ru-RU" sz="15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При закачиванию скважины  используется  рассол хлорида натрия.</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ru-RU" sz="15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Растворы для проведения работ по интенсификации притока скважин используются</a:t>
            </a:r>
            <a:r>
              <a:rPr kumimoji="0" lang="en-US" sz="15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 c</a:t>
            </a:r>
            <a:r>
              <a:rPr kumimoji="0" lang="ru-RU" sz="15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rPr>
              <a:t>меси соляной кислоты, высоковязкие / эмульгированные кислоты, органический растворитель, Ингибиторы коррозии и поглотители сероводорода.</a:t>
            </a:r>
            <a:endParaRPr kumimoji="0" lang="en-US" sz="1533" b="0" i="0" u="none" strike="noStrike" kern="1200" cap="none" spc="0" normalizeH="0" baseline="0" noProof="0" dirty="0">
              <a:ln>
                <a:noFill/>
              </a:ln>
              <a:solidFill>
                <a:srgbClr val="004990"/>
              </a:solidFill>
              <a:effectLst/>
              <a:uLnTx/>
              <a:uFillTx/>
              <a:latin typeface="Arial" panose="020B0604020202020204" pitchFamily="34" charset="0"/>
              <a:ea typeface="+mn-ea"/>
              <a:cs typeface="Arial" panose="020B0604020202020204" pitchFamily="34" charset="0"/>
            </a:endParaRPr>
          </a:p>
          <a:p>
            <a:pPr marL="190510" marR="0" lvl="0" indent="-19051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33" b="0" i="0" u="none" strike="noStrike" kern="1200" cap="none" spc="0" normalizeH="0" baseline="0" noProof="0" dirty="0">
              <a:ln>
                <a:noFill/>
              </a:ln>
              <a:solidFill>
                <a:srgbClr val="004990"/>
              </a:solidFill>
              <a:effectLst/>
              <a:uLnTx/>
              <a:uFillTx/>
              <a:latin typeface="Calibri"/>
              <a:ea typeface="+mn-ea"/>
              <a:cs typeface="+mn-cs"/>
            </a:endParaRPr>
          </a:p>
          <a:p>
            <a:pPr marL="190510" marR="0" lvl="0" indent="-19051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333" b="0" i="0" u="none" strike="noStrike" kern="1200" cap="none" spc="0" normalizeH="0" baseline="0" noProof="0" dirty="0">
              <a:ln>
                <a:noFill/>
              </a:ln>
              <a:solidFill>
                <a:srgbClr val="004990"/>
              </a:solidFill>
              <a:effectLst/>
              <a:uLnTx/>
              <a:uFillTx/>
              <a:latin typeface="Calibri"/>
              <a:ea typeface="+mn-ea"/>
              <a:cs typeface="+mn-cs"/>
            </a:endParaRPr>
          </a:p>
        </p:txBody>
      </p:sp>
      <p:pic>
        <p:nvPicPr>
          <p:cNvPr id="34" name="Picture 33">
            <a:extLst>
              <a:ext uri="{FF2B5EF4-FFF2-40B4-BE49-F238E27FC236}">
                <a16:creationId xmlns:a16="http://schemas.microsoft.com/office/drawing/2014/main" id="{594A01AE-6364-42C8-A539-20946EF8A830}"/>
              </a:ext>
            </a:extLst>
          </p:cNvPr>
          <p:cNvPicPr>
            <a:picLocks noChangeAspect="1"/>
          </p:cNvPicPr>
          <p:nvPr/>
        </p:nvPicPr>
        <p:blipFill>
          <a:blip r:embed="rId3"/>
          <a:stretch>
            <a:fillRect/>
          </a:stretch>
        </p:blipFill>
        <p:spPr>
          <a:xfrm>
            <a:off x="4804403" y="1127265"/>
            <a:ext cx="2247587" cy="1056731"/>
          </a:xfrm>
          <a:prstGeom prst="rect">
            <a:avLst/>
          </a:prstGeom>
        </p:spPr>
      </p:pic>
      <p:pic>
        <p:nvPicPr>
          <p:cNvPr id="3" name="Picture 2">
            <a:extLst>
              <a:ext uri="{FF2B5EF4-FFF2-40B4-BE49-F238E27FC236}">
                <a16:creationId xmlns:a16="http://schemas.microsoft.com/office/drawing/2014/main" id="{96C6E43F-543B-45EB-9848-8D8CC96F706D}"/>
              </a:ext>
            </a:extLst>
          </p:cNvPr>
          <p:cNvPicPr>
            <a:picLocks noChangeAspect="1"/>
          </p:cNvPicPr>
          <p:nvPr/>
        </p:nvPicPr>
        <p:blipFill>
          <a:blip r:embed="rId4"/>
          <a:stretch>
            <a:fillRect/>
          </a:stretch>
        </p:blipFill>
        <p:spPr>
          <a:xfrm>
            <a:off x="4216400" y="3019216"/>
            <a:ext cx="2968048" cy="1980245"/>
          </a:xfrm>
          <a:prstGeom prst="rect">
            <a:avLst/>
          </a:prstGeom>
        </p:spPr>
      </p:pic>
      <p:pic>
        <p:nvPicPr>
          <p:cNvPr id="5" name="Picture 4">
            <a:extLst>
              <a:ext uri="{FF2B5EF4-FFF2-40B4-BE49-F238E27FC236}">
                <a16:creationId xmlns:a16="http://schemas.microsoft.com/office/drawing/2014/main" id="{BF156198-23F4-4F2C-A942-605E4802707D}"/>
              </a:ext>
            </a:extLst>
          </p:cNvPr>
          <p:cNvPicPr>
            <a:picLocks noChangeAspect="1"/>
          </p:cNvPicPr>
          <p:nvPr/>
        </p:nvPicPr>
        <p:blipFill>
          <a:blip r:embed="rId5"/>
          <a:stretch>
            <a:fillRect/>
          </a:stretch>
        </p:blipFill>
        <p:spPr>
          <a:xfrm>
            <a:off x="1727762" y="4772394"/>
            <a:ext cx="2531773" cy="1612499"/>
          </a:xfrm>
          <a:prstGeom prst="rect">
            <a:avLst/>
          </a:prstGeom>
        </p:spPr>
      </p:pic>
    </p:spTree>
  </p:cSld>
  <p:clrMapOvr>
    <a:masterClrMapping/>
  </p:clrMapOvr>
  <p:transition spd="slow">
    <p:push dir="u"/>
  </p:transition>
</p:sld>
</file>

<file path=ppt/theme/theme1.xml><?xml version="1.0" encoding="utf-8"?>
<a:theme xmlns:a="http://schemas.openxmlformats.org/drawingml/2006/main" name="Custom Design">
  <a:themeElements>
    <a:clrScheme name="Custom 10">
      <a:dk1>
        <a:srgbClr val="000000"/>
      </a:dk1>
      <a:lt1>
        <a:srgbClr val="FFFFFF"/>
      </a:lt1>
      <a:dk2>
        <a:srgbClr val="FFFFFF"/>
      </a:dk2>
      <a:lt2>
        <a:srgbClr val="FFFFFF"/>
      </a:lt2>
      <a:accent1>
        <a:srgbClr val="00ABC5"/>
      </a:accent1>
      <a:accent2>
        <a:srgbClr val="FBD741"/>
      </a:accent2>
      <a:accent3>
        <a:srgbClr val="000000"/>
      </a:accent3>
      <a:accent4>
        <a:srgbClr val="FBD741"/>
      </a:accent4>
      <a:accent5>
        <a:srgbClr val="00ABC5"/>
      </a:accent5>
      <a:accent6>
        <a:srgbClr val="FBD741"/>
      </a:accent6>
      <a:hlink>
        <a:srgbClr val="00ABC5"/>
      </a:hlink>
      <a:folHlink>
        <a:srgbClr val="FBD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accent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s Slide Master">
  <a:themeElements>
    <a:clrScheme name="Custom 9">
      <a:dk1>
        <a:srgbClr val="000000"/>
      </a:dk1>
      <a:lt1>
        <a:srgbClr val="FFFFFF"/>
      </a:lt1>
      <a:dk2>
        <a:srgbClr val="00ABC5"/>
      </a:dk2>
      <a:lt2>
        <a:srgbClr val="FFFFFF"/>
      </a:lt2>
      <a:accent1>
        <a:srgbClr val="00ABC5"/>
      </a:accent1>
      <a:accent2>
        <a:srgbClr val="FBD741"/>
      </a:accent2>
      <a:accent3>
        <a:srgbClr val="000000"/>
      </a:accent3>
      <a:accent4>
        <a:srgbClr val="FBD741"/>
      </a:accent4>
      <a:accent5>
        <a:srgbClr val="00ABC5"/>
      </a:accent5>
      <a:accent6>
        <a:srgbClr val="FBD741"/>
      </a:accent6>
      <a:hlink>
        <a:srgbClr val="00ABC5"/>
      </a:hlink>
      <a:folHlink>
        <a:srgbClr val="FBD741"/>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Custom 10">
      <a:dk1>
        <a:srgbClr val="000000"/>
      </a:dk1>
      <a:lt1>
        <a:srgbClr val="FFFFFF"/>
      </a:lt1>
      <a:dk2>
        <a:srgbClr val="FFFFFF"/>
      </a:dk2>
      <a:lt2>
        <a:srgbClr val="FFFFFF"/>
      </a:lt2>
      <a:accent1>
        <a:srgbClr val="00ABC5"/>
      </a:accent1>
      <a:accent2>
        <a:srgbClr val="FBD741"/>
      </a:accent2>
      <a:accent3>
        <a:srgbClr val="000000"/>
      </a:accent3>
      <a:accent4>
        <a:srgbClr val="FBD741"/>
      </a:accent4>
      <a:accent5>
        <a:srgbClr val="00ABC5"/>
      </a:accent5>
      <a:accent6>
        <a:srgbClr val="FBD741"/>
      </a:accent6>
      <a:hlink>
        <a:srgbClr val="00ABC5"/>
      </a:hlink>
      <a:folHlink>
        <a:srgbClr val="FBD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accent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Custom 10">
      <a:dk1>
        <a:srgbClr val="000000"/>
      </a:dk1>
      <a:lt1>
        <a:srgbClr val="FFFFFF"/>
      </a:lt1>
      <a:dk2>
        <a:srgbClr val="FFFFFF"/>
      </a:dk2>
      <a:lt2>
        <a:srgbClr val="FFFFFF"/>
      </a:lt2>
      <a:accent1>
        <a:srgbClr val="00ABC5"/>
      </a:accent1>
      <a:accent2>
        <a:srgbClr val="FBD741"/>
      </a:accent2>
      <a:accent3>
        <a:srgbClr val="000000"/>
      </a:accent3>
      <a:accent4>
        <a:srgbClr val="FBD741"/>
      </a:accent4>
      <a:accent5>
        <a:srgbClr val="00ABC5"/>
      </a:accent5>
      <a:accent6>
        <a:srgbClr val="FBD741"/>
      </a:accent6>
      <a:hlink>
        <a:srgbClr val="00ABC5"/>
      </a:hlink>
      <a:folHlink>
        <a:srgbClr val="FBD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accent1"/>
            </a:solidFill>
          </a:defRPr>
        </a:defPPr>
      </a:lstStyle>
    </a:txDef>
  </a:objectDefaults>
  <a:extraClrSchemeLst/>
  <a:extLst>
    <a:ext uri="{05A4C25C-085E-4340-85A3-A5531E510DB2}">
      <thm15:themeFamily xmlns:thm15="http://schemas.microsoft.com/office/thememl/2012/main" name="KPO PRESENTATION TEMPLATE ENG.pptx" id="{0B781AE2-292D-41E3-B049-D2DEFA4DEC50}" vid="{42D7E673-EFF8-4731-9AB8-ABE2372F0F4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706</TotalTime>
  <Words>3251</Words>
  <Application>Microsoft Office PowerPoint</Application>
  <PresentationFormat>Widescreen</PresentationFormat>
  <Paragraphs>415</Paragraphs>
  <Slides>30</Slides>
  <Notes>2</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30</vt:i4>
      </vt:variant>
    </vt:vector>
  </HeadingPairs>
  <TitlesOfParts>
    <vt:vector size="42" baseType="lpstr">
      <vt:lpstr>Arial</vt:lpstr>
      <vt:lpstr>Bahnschrift Light</vt:lpstr>
      <vt:lpstr>Calibri</vt:lpstr>
      <vt:lpstr>Calibri Light</vt:lpstr>
      <vt:lpstr>Lucida Fax</vt:lpstr>
      <vt:lpstr>Wingdings</vt:lpstr>
      <vt:lpstr>Custom Design</vt:lpstr>
      <vt:lpstr>2_Office Theme</vt:lpstr>
      <vt:lpstr>Contents Slide Master</vt:lpstr>
      <vt:lpstr>Office Theme</vt:lpstr>
      <vt:lpstr>1_Custom Design</vt:lpstr>
      <vt:lpstr>2_Custom Design</vt:lpstr>
      <vt:lpstr>PowerPoint Presentation</vt:lpstr>
      <vt:lpstr>PowerPoint Presentation</vt:lpstr>
      <vt:lpstr>Webinar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KPO Supplier          Database </vt:lpstr>
      <vt:lpstr>PowerPoint Presentation</vt:lpstr>
      <vt:lpstr>PowerPoint Presentation</vt:lpstr>
      <vt:lpstr>PowerPoint Presentation</vt:lpstr>
      <vt:lpstr>PowerPoint Presentation</vt:lpstr>
      <vt:lpstr>PowerPoint Presentation</vt:lpstr>
      <vt:lpstr>PROCUREMENT  PROCESS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Turegaliyev, Meirlan</dc:creator>
  <cp:lastModifiedBy>Apiyeva, Venera</cp:lastModifiedBy>
  <cp:revision>84</cp:revision>
  <cp:lastPrinted>2022-06-12T11:11:50Z</cp:lastPrinted>
  <dcterms:created xsi:type="dcterms:W3CDTF">2021-10-08T03:58:20Z</dcterms:created>
  <dcterms:modified xsi:type="dcterms:W3CDTF">2024-06-21T12:59:00Z</dcterms:modified>
</cp:coreProperties>
</file>